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74" r:id="rId3"/>
    <p:sldId id="256" r:id="rId4"/>
    <p:sldId id="271" r:id="rId5"/>
    <p:sldId id="270" r:id="rId6"/>
    <p:sldId id="268" r:id="rId7"/>
    <p:sldId id="267" r:id="rId8"/>
    <p:sldId id="261" r:id="rId9"/>
    <p:sldId id="262" r:id="rId10"/>
    <p:sldId id="265" r:id="rId11"/>
    <p:sldId id="26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77AC"/>
    <a:srgbClr val="203864"/>
    <a:srgbClr val="A6A6A6"/>
    <a:srgbClr val="ED7D31"/>
    <a:srgbClr val="4472C4"/>
    <a:srgbClr val="548235"/>
    <a:srgbClr val="BF9000"/>
    <a:srgbClr val="F07151"/>
    <a:srgbClr val="F884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4660"/>
  </p:normalViewPr>
  <p:slideViewPr>
    <p:cSldViewPr snapToGrid="0">
      <p:cViewPr varScale="1">
        <p:scale>
          <a:sx n="84" d="100"/>
          <a:sy n="84" d="100"/>
        </p:scale>
        <p:origin x="120"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3CDB1C-8492-4AF0-8389-40106A80A7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4056936-96F7-40EA-9AB4-9A81300A14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D973391-9D0E-4BD5-9E8B-58B5DD41008A}"/>
              </a:ext>
            </a:extLst>
          </p:cNvPr>
          <p:cNvSpPr>
            <a:spLocks noGrp="1"/>
          </p:cNvSpPr>
          <p:nvPr>
            <p:ph type="dt" sz="half" idx="10"/>
          </p:nvPr>
        </p:nvSpPr>
        <p:spPr/>
        <p:txBody>
          <a:bodyPr/>
          <a:lstStyle/>
          <a:p>
            <a:fld id="{40F2559A-4DA4-4F4E-8D36-B0379C3296FA}" type="datetimeFigureOut">
              <a:rPr lang="en-US" smtClean="0"/>
              <a:t>1/28/2019</a:t>
            </a:fld>
            <a:endParaRPr lang="en-US"/>
          </a:p>
        </p:txBody>
      </p:sp>
      <p:sp>
        <p:nvSpPr>
          <p:cNvPr id="5" name="Footer Placeholder 4">
            <a:extLst>
              <a:ext uri="{FF2B5EF4-FFF2-40B4-BE49-F238E27FC236}">
                <a16:creationId xmlns:a16="http://schemas.microsoft.com/office/drawing/2014/main" xmlns="" id="{C5989659-1F11-4CE5-B099-D64156F34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A476B5-6394-4775-B312-45E103E306B5}"/>
              </a:ext>
            </a:extLst>
          </p:cNvPr>
          <p:cNvSpPr>
            <a:spLocks noGrp="1"/>
          </p:cNvSpPr>
          <p:nvPr>
            <p:ph type="sldNum" sz="quarter" idx="12"/>
          </p:nvPr>
        </p:nvSpPr>
        <p:spPr/>
        <p:txBody>
          <a:bodyPr/>
          <a:lstStyle/>
          <a:p>
            <a:fld id="{3B7B6659-1E62-4D2C-BCAF-6C112F9A333D}" type="slidenum">
              <a:rPr lang="en-US" smtClean="0"/>
              <a:t>‹#›</a:t>
            </a:fld>
            <a:endParaRPr lang="en-US"/>
          </a:p>
        </p:txBody>
      </p:sp>
    </p:spTree>
    <p:extLst>
      <p:ext uri="{BB962C8B-B14F-4D97-AF65-F5344CB8AC3E}">
        <p14:creationId xmlns:p14="http://schemas.microsoft.com/office/powerpoint/2010/main" val="2320500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09611C-22AB-4DA6-99C7-F7D151886D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B3F3F26-DB71-4F5E-A4A7-F5BE5C59693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D95EC8A-A5CF-4368-8C83-B38BE6898126}"/>
              </a:ext>
            </a:extLst>
          </p:cNvPr>
          <p:cNvSpPr>
            <a:spLocks noGrp="1"/>
          </p:cNvSpPr>
          <p:nvPr>
            <p:ph type="dt" sz="half" idx="10"/>
          </p:nvPr>
        </p:nvSpPr>
        <p:spPr/>
        <p:txBody>
          <a:bodyPr/>
          <a:lstStyle/>
          <a:p>
            <a:fld id="{40F2559A-4DA4-4F4E-8D36-B0379C3296FA}" type="datetimeFigureOut">
              <a:rPr lang="en-US" smtClean="0"/>
              <a:t>1/28/2019</a:t>
            </a:fld>
            <a:endParaRPr lang="en-US"/>
          </a:p>
        </p:txBody>
      </p:sp>
      <p:sp>
        <p:nvSpPr>
          <p:cNvPr id="5" name="Footer Placeholder 4">
            <a:extLst>
              <a:ext uri="{FF2B5EF4-FFF2-40B4-BE49-F238E27FC236}">
                <a16:creationId xmlns:a16="http://schemas.microsoft.com/office/drawing/2014/main" xmlns="" id="{6D194855-F6A7-45D0-8D81-E790385D98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587FAC-F22D-4F49-800E-664D9A1CCEF8}"/>
              </a:ext>
            </a:extLst>
          </p:cNvPr>
          <p:cNvSpPr>
            <a:spLocks noGrp="1"/>
          </p:cNvSpPr>
          <p:nvPr>
            <p:ph type="sldNum" sz="quarter" idx="12"/>
          </p:nvPr>
        </p:nvSpPr>
        <p:spPr/>
        <p:txBody>
          <a:bodyPr/>
          <a:lstStyle/>
          <a:p>
            <a:fld id="{3B7B6659-1E62-4D2C-BCAF-6C112F9A333D}" type="slidenum">
              <a:rPr lang="en-US" smtClean="0"/>
              <a:t>‹#›</a:t>
            </a:fld>
            <a:endParaRPr lang="en-US"/>
          </a:p>
        </p:txBody>
      </p:sp>
    </p:spTree>
    <p:extLst>
      <p:ext uri="{BB962C8B-B14F-4D97-AF65-F5344CB8AC3E}">
        <p14:creationId xmlns:p14="http://schemas.microsoft.com/office/powerpoint/2010/main" val="1762049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EDC2B75-C6A9-444F-97D0-FBCB06541D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D9B393B-694B-4A1A-8012-877E78298D0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764BE4-C18E-4AD7-90E4-2BFFBEF86B8F}"/>
              </a:ext>
            </a:extLst>
          </p:cNvPr>
          <p:cNvSpPr>
            <a:spLocks noGrp="1"/>
          </p:cNvSpPr>
          <p:nvPr>
            <p:ph type="dt" sz="half" idx="10"/>
          </p:nvPr>
        </p:nvSpPr>
        <p:spPr/>
        <p:txBody>
          <a:bodyPr/>
          <a:lstStyle/>
          <a:p>
            <a:fld id="{40F2559A-4DA4-4F4E-8D36-B0379C3296FA}" type="datetimeFigureOut">
              <a:rPr lang="en-US" smtClean="0"/>
              <a:t>1/28/2019</a:t>
            </a:fld>
            <a:endParaRPr lang="en-US"/>
          </a:p>
        </p:txBody>
      </p:sp>
      <p:sp>
        <p:nvSpPr>
          <p:cNvPr id="5" name="Footer Placeholder 4">
            <a:extLst>
              <a:ext uri="{FF2B5EF4-FFF2-40B4-BE49-F238E27FC236}">
                <a16:creationId xmlns:a16="http://schemas.microsoft.com/office/drawing/2014/main" xmlns="" id="{AFE3A367-1E88-48D2-AAF0-1FC30A1C39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DC74ACC-5670-4C7B-BCC8-550BEC8BC634}"/>
              </a:ext>
            </a:extLst>
          </p:cNvPr>
          <p:cNvSpPr>
            <a:spLocks noGrp="1"/>
          </p:cNvSpPr>
          <p:nvPr>
            <p:ph type="sldNum" sz="quarter" idx="12"/>
          </p:nvPr>
        </p:nvSpPr>
        <p:spPr/>
        <p:txBody>
          <a:bodyPr/>
          <a:lstStyle/>
          <a:p>
            <a:fld id="{3B7B6659-1E62-4D2C-BCAF-6C112F9A333D}" type="slidenum">
              <a:rPr lang="en-US" smtClean="0"/>
              <a:t>‹#›</a:t>
            </a:fld>
            <a:endParaRPr lang="en-US"/>
          </a:p>
        </p:txBody>
      </p:sp>
    </p:spTree>
    <p:extLst>
      <p:ext uri="{BB962C8B-B14F-4D97-AF65-F5344CB8AC3E}">
        <p14:creationId xmlns:p14="http://schemas.microsoft.com/office/powerpoint/2010/main" val="1412933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9" name="Text Placeholder 8"/>
          <p:cNvSpPr>
            <a:spLocks noGrp="1"/>
          </p:cNvSpPr>
          <p:nvPr>
            <p:ph type="body" sz="quarter" idx="13" hasCustomPrompt="1"/>
          </p:nvPr>
        </p:nvSpPr>
        <p:spPr>
          <a:xfrm>
            <a:off x="508000" y="1447800"/>
            <a:ext cx="11176000" cy="685800"/>
          </a:xfrm>
        </p:spPr>
        <p:txBody>
          <a:bodyPr/>
          <a:lstStyle>
            <a:lvl1pPr marL="0" indent="0">
              <a:spcBef>
                <a:spcPts val="0"/>
              </a:spcBef>
              <a:buFont typeface="Arial" pitchFamily="34" charset="0"/>
              <a:buNone/>
              <a:defRPr b="1"/>
            </a:lvl1pPr>
            <a:lvl2pPr marL="0" indent="0">
              <a:spcBef>
                <a:spcPts val="0"/>
              </a:spcBef>
              <a:buFont typeface="Arial" pitchFamily="34" charset="0"/>
              <a:buNone/>
              <a:defRPr b="1"/>
            </a:lvl2pPr>
            <a:lvl3pPr marL="0" indent="0">
              <a:spcBef>
                <a:spcPts val="0"/>
              </a:spcBef>
              <a:buFont typeface="Arial" pitchFamily="34" charset="0"/>
              <a:buNone/>
              <a:defRPr b="1"/>
            </a:lvl3pPr>
            <a:lvl4pPr marL="0" indent="0">
              <a:spcBef>
                <a:spcPts val="0"/>
              </a:spcBef>
              <a:buFont typeface="Arial" pitchFamily="34" charset="0"/>
              <a:buNone/>
              <a:defRPr b="1"/>
            </a:lvl4pPr>
            <a:lvl5pPr marL="0" indent="0">
              <a:spcBef>
                <a:spcPts val="0"/>
              </a:spcBef>
              <a:buFont typeface="Arial" pitchFamily="34" charset="0"/>
              <a:buNone/>
              <a:defRPr b="1"/>
            </a:lvl5pPr>
            <a:lvl6pPr marL="0" indent="0">
              <a:spcBef>
                <a:spcPts val="0"/>
              </a:spcBef>
              <a:buNone/>
              <a:defRPr b="1"/>
            </a:lvl6pPr>
            <a:lvl7pPr marL="0" indent="0">
              <a:spcBef>
                <a:spcPts val="0"/>
              </a:spcBef>
              <a:buNone/>
              <a:defRPr b="1"/>
            </a:lvl7pPr>
            <a:lvl8pPr marL="0" indent="0">
              <a:spcBef>
                <a:spcPts val="0"/>
              </a:spcBef>
              <a:buNone/>
              <a:defRPr b="1"/>
            </a:lvl8pPr>
            <a:lvl9pPr marL="0" indent="0">
              <a:spcBef>
                <a:spcPts val="0"/>
              </a:spcBef>
              <a:buNone/>
              <a:defRPr b="1"/>
            </a:lvl9pPr>
          </a:lstStyle>
          <a:p>
            <a:pPr lvl="0"/>
            <a:r>
              <a:t>Click to add subtitle</a:t>
            </a:r>
          </a:p>
        </p:txBody>
      </p:sp>
      <p:sp>
        <p:nvSpPr>
          <p:cNvPr id="3" name="Content Placeholder 2"/>
          <p:cNvSpPr>
            <a:spLocks noGrp="1"/>
          </p:cNvSpPr>
          <p:nvPr>
            <p:ph idx="1"/>
          </p:nvPr>
        </p:nvSpPr>
        <p:spPr>
          <a:xfrm>
            <a:off x="508000" y="2243139"/>
            <a:ext cx="11167872" cy="39290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4E4A4924-7CC3-4BF6-9C5C-A8E770D15754}" type="slidenum">
              <a:rPr/>
              <a:pPr/>
              <a:t>‹#›</a:t>
            </a:fld>
            <a:endParaRPr dirty="0"/>
          </a:p>
        </p:txBody>
      </p:sp>
    </p:spTree>
    <p:extLst>
      <p:ext uri="{BB962C8B-B14F-4D97-AF65-F5344CB8AC3E}">
        <p14:creationId xmlns:p14="http://schemas.microsoft.com/office/powerpoint/2010/main" val="413803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031521-1E2B-4ECD-ABE0-191705D88B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D614D2-78B1-4D00-8883-01B870DCBB5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3ACC654-1E40-4B0D-B4D1-7FF775ED02D4}"/>
              </a:ext>
            </a:extLst>
          </p:cNvPr>
          <p:cNvSpPr>
            <a:spLocks noGrp="1"/>
          </p:cNvSpPr>
          <p:nvPr>
            <p:ph type="dt" sz="half" idx="10"/>
          </p:nvPr>
        </p:nvSpPr>
        <p:spPr/>
        <p:txBody>
          <a:bodyPr/>
          <a:lstStyle/>
          <a:p>
            <a:fld id="{40F2559A-4DA4-4F4E-8D36-B0379C3296FA}" type="datetimeFigureOut">
              <a:rPr lang="en-US" smtClean="0"/>
              <a:t>1/28/2019</a:t>
            </a:fld>
            <a:endParaRPr lang="en-US"/>
          </a:p>
        </p:txBody>
      </p:sp>
      <p:sp>
        <p:nvSpPr>
          <p:cNvPr id="5" name="Footer Placeholder 4">
            <a:extLst>
              <a:ext uri="{FF2B5EF4-FFF2-40B4-BE49-F238E27FC236}">
                <a16:creationId xmlns:a16="http://schemas.microsoft.com/office/drawing/2014/main" xmlns="" id="{1096F000-53E1-46F7-A52A-2D533A8F5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1ED697-0A89-46D8-ABDC-7E642B0ECE26}"/>
              </a:ext>
            </a:extLst>
          </p:cNvPr>
          <p:cNvSpPr>
            <a:spLocks noGrp="1"/>
          </p:cNvSpPr>
          <p:nvPr>
            <p:ph type="sldNum" sz="quarter" idx="12"/>
          </p:nvPr>
        </p:nvSpPr>
        <p:spPr/>
        <p:txBody>
          <a:bodyPr/>
          <a:lstStyle/>
          <a:p>
            <a:fld id="{3B7B6659-1E62-4D2C-BCAF-6C112F9A333D}" type="slidenum">
              <a:rPr lang="en-US" smtClean="0"/>
              <a:t>‹#›</a:t>
            </a:fld>
            <a:endParaRPr lang="en-US"/>
          </a:p>
        </p:txBody>
      </p:sp>
    </p:spTree>
    <p:extLst>
      <p:ext uri="{BB962C8B-B14F-4D97-AF65-F5344CB8AC3E}">
        <p14:creationId xmlns:p14="http://schemas.microsoft.com/office/powerpoint/2010/main" val="3639265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0D8D0B-BD75-488A-AE11-911A321B1D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B5C2100-291E-44E1-A692-58E72A4E0A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DC43170B-0F29-4138-8840-58AB67B98A6D}"/>
              </a:ext>
            </a:extLst>
          </p:cNvPr>
          <p:cNvSpPr>
            <a:spLocks noGrp="1"/>
          </p:cNvSpPr>
          <p:nvPr>
            <p:ph type="dt" sz="half" idx="10"/>
          </p:nvPr>
        </p:nvSpPr>
        <p:spPr/>
        <p:txBody>
          <a:bodyPr/>
          <a:lstStyle/>
          <a:p>
            <a:fld id="{40F2559A-4DA4-4F4E-8D36-B0379C3296FA}" type="datetimeFigureOut">
              <a:rPr lang="en-US" smtClean="0"/>
              <a:t>1/28/2019</a:t>
            </a:fld>
            <a:endParaRPr lang="en-US"/>
          </a:p>
        </p:txBody>
      </p:sp>
      <p:sp>
        <p:nvSpPr>
          <p:cNvPr id="5" name="Footer Placeholder 4">
            <a:extLst>
              <a:ext uri="{FF2B5EF4-FFF2-40B4-BE49-F238E27FC236}">
                <a16:creationId xmlns:a16="http://schemas.microsoft.com/office/drawing/2014/main" xmlns="" id="{0000A391-45DD-42A2-A624-F9BC20675A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1F5A119-0773-4D30-8FF1-886FDA45AE08}"/>
              </a:ext>
            </a:extLst>
          </p:cNvPr>
          <p:cNvSpPr>
            <a:spLocks noGrp="1"/>
          </p:cNvSpPr>
          <p:nvPr>
            <p:ph type="sldNum" sz="quarter" idx="12"/>
          </p:nvPr>
        </p:nvSpPr>
        <p:spPr/>
        <p:txBody>
          <a:bodyPr/>
          <a:lstStyle/>
          <a:p>
            <a:fld id="{3B7B6659-1E62-4D2C-BCAF-6C112F9A333D}" type="slidenum">
              <a:rPr lang="en-US" smtClean="0"/>
              <a:t>‹#›</a:t>
            </a:fld>
            <a:endParaRPr lang="en-US"/>
          </a:p>
        </p:txBody>
      </p:sp>
    </p:spTree>
    <p:extLst>
      <p:ext uri="{BB962C8B-B14F-4D97-AF65-F5344CB8AC3E}">
        <p14:creationId xmlns:p14="http://schemas.microsoft.com/office/powerpoint/2010/main" val="3016046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1CEDA2-89D1-4856-BDFF-1F69ADFA61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0FF0416-0F3B-49BE-9850-F9233F763C8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4A4A915-EDDF-4F60-8B6D-F5FFE926991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4452EB6-1684-42E1-8697-1237C52AFD18}"/>
              </a:ext>
            </a:extLst>
          </p:cNvPr>
          <p:cNvSpPr>
            <a:spLocks noGrp="1"/>
          </p:cNvSpPr>
          <p:nvPr>
            <p:ph type="dt" sz="half" idx="10"/>
          </p:nvPr>
        </p:nvSpPr>
        <p:spPr/>
        <p:txBody>
          <a:bodyPr/>
          <a:lstStyle/>
          <a:p>
            <a:fld id="{40F2559A-4DA4-4F4E-8D36-B0379C3296FA}" type="datetimeFigureOut">
              <a:rPr lang="en-US" smtClean="0"/>
              <a:t>1/28/2019</a:t>
            </a:fld>
            <a:endParaRPr lang="en-US"/>
          </a:p>
        </p:txBody>
      </p:sp>
      <p:sp>
        <p:nvSpPr>
          <p:cNvPr id="6" name="Footer Placeholder 5">
            <a:extLst>
              <a:ext uri="{FF2B5EF4-FFF2-40B4-BE49-F238E27FC236}">
                <a16:creationId xmlns:a16="http://schemas.microsoft.com/office/drawing/2014/main" xmlns="" id="{536AE81D-9A9E-462C-8375-676A7FC751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20C41CF-2688-49EA-B75A-2EFC7E096E6A}"/>
              </a:ext>
            </a:extLst>
          </p:cNvPr>
          <p:cNvSpPr>
            <a:spLocks noGrp="1"/>
          </p:cNvSpPr>
          <p:nvPr>
            <p:ph type="sldNum" sz="quarter" idx="12"/>
          </p:nvPr>
        </p:nvSpPr>
        <p:spPr/>
        <p:txBody>
          <a:bodyPr/>
          <a:lstStyle/>
          <a:p>
            <a:fld id="{3B7B6659-1E62-4D2C-BCAF-6C112F9A333D}" type="slidenum">
              <a:rPr lang="en-US" smtClean="0"/>
              <a:t>‹#›</a:t>
            </a:fld>
            <a:endParaRPr lang="en-US"/>
          </a:p>
        </p:txBody>
      </p:sp>
    </p:spTree>
    <p:extLst>
      <p:ext uri="{BB962C8B-B14F-4D97-AF65-F5344CB8AC3E}">
        <p14:creationId xmlns:p14="http://schemas.microsoft.com/office/powerpoint/2010/main" val="1401903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984306-EB12-4978-AAD6-4133C9C680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556C2D0-8BED-4C62-9639-C6614F727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077C55EE-825F-4A52-90AD-E80D550739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36DDB74-A4EE-4419-AFC9-39A54D762A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03E9032B-31D6-4F9E-A1D1-165D399D4E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39CE77F-42B0-4809-B5D0-606F1CBB77AE}"/>
              </a:ext>
            </a:extLst>
          </p:cNvPr>
          <p:cNvSpPr>
            <a:spLocks noGrp="1"/>
          </p:cNvSpPr>
          <p:nvPr>
            <p:ph type="dt" sz="half" idx="10"/>
          </p:nvPr>
        </p:nvSpPr>
        <p:spPr/>
        <p:txBody>
          <a:bodyPr/>
          <a:lstStyle/>
          <a:p>
            <a:fld id="{40F2559A-4DA4-4F4E-8D36-B0379C3296FA}" type="datetimeFigureOut">
              <a:rPr lang="en-US" smtClean="0"/>
              <a:t>1/28/2019</a:t>
            </a:fld>
            <a:endParaRPr lang="en-US"/>
          </a:p>
        </p:txBody>
      </p:sp>
      <p:sp>
        <p:nvSpPr>
          <p:cNvPr id="8" name="Footer Placeholder 7">
            <a:extLst>
              <a:ext uri="{FF2B5EF4-FFF2-40B4-BE49-F238E27FC236}">
                <a16:creationId xmlns:a16="http://schemas.microsoft.com/office/drawing/2014/main" xmlns="" id="{21335B18-DCAE-439A-A65A-06C1677E99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50B47A4-47E4-4EBF-A0DF-FD9C350A7EF8}"/>
              </a:ext>
            </a:extLst>
          </p:cNvPr>
          <p:cNvSpPr>
            <a:spLocks noGrp="1"/>
          </p:cNvSpPr>
          <p:nvPr>
            <p:ph type="sldNum" sz="quarter" idx="12"/>
          </p:nvPr>
        </p:nvSpPr>
        <p:spPr/>
        <p:txBody>
          <a:bodyPr/>
          <a:lstStyle/>
          <a:p>
            <a:fld id="{3B7B6659-1E62-4D2C-BCAF-6C112F9A333D}" type="slidenum">
              <a:rPr lang="en-US" smtClean="0"/>
              <a:t>‹#›</a:t>
            </a:fld>
            <a:endParaRPr lang="en-US"/>
          </a:p>
        </p:txBody>
      </p:sp>
    </p:spTree>
    <p:extLst>
      <p:ext uri="{BB962C8B-B14F-4D97-AF65-F5344CB8AC3E}">
        <p14:creationId xmlns:p14="http://schemas.microsoft.com/office/powerpoint/2010/main" val="1803555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1DB74E-F7A4-43BA-8B3D-1C9870AACA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E4D3F02-907D-415F-8240-D4083EDBC7B5}"/>
              </a:ext>
            </a:extLst>
          </p:cNvPr>
          <p:cNvSpPr>
            <a:spLocks noGrp="1"/>
          </p:cNvSpPr>
          <p:nvPr>
            <p:ph type="dt" sz="half" idx="10"/>
          </p:nvPr>
        </p:nvSpPr>
        <p:spPr/>
        <p:txBody>
          <a:bodyPr/>
          <a:lstStyle/>
          <a:p>
            <a:fld id="{40F2559A-4DA4-4F4E-8D36-B0379C3296FA}" type="datetimeFigureOut">
              <a:rPr lang="en-US" smtClean="0"/>
              <a:t>1/28/2019</a:t>
            </a:fld>
            <a:endParaRPr lang="en-US"/>
          </a:p>
        </p:txBody>
      </p:sp>
      <p:sp>
        <p:nvSpPr>
          <p:cNvPr id="4" name="Footer Placeholder 3">
            <a:extLst>
              <a:ext uri="{FF2B5EF4-FFF2-40B4-BE49-F238E27FC236}">
                <a16:creationId xmlns:a16="http://schemas.microsoft.com/office/drawing/2014/main" xmlns="" id="{25E71C4E-611A-4D87-B9C9-DBB42FBFA2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C97D108-A9B8-4EB2-AE89-D22CC8448EEF}"/>
              </a:ext>
            </a:extLst>
          </p:cNvPr>
          <p:cNvSpPr>
            <a:spLocks noGrp="1"/>
          </p:cNvSpPr>
          <p:nvPr>
            <p:ph type="sldNum" sz="quarter" idx="12"/>
          </p:nvPr>
        </p:nvSpPr>
        <p:spPr/>
        <p:txBody>
          <a:bodyPr/>
          <a:lstStyle/>
          <a:p>
            <a:fld id="{3B7B6659-1E62-4D2C-BCAF-6C112F9A333D}" type="slidenum">
              <a:rPr lang="en-US" smtClean="0"/>
              <a:t>‹#›</a:t>
            </a:fld>
            <a:endParaRPr lang="en-US"/>
          </a:p>
        </p:txBody>
      </p:sp>
    </p:spTree>
    <p:extLst>
      <p:ext uri="{BB962C8B-B14F-4D97-AF65-F5344CB8AC3E}">
        <p14:creationId xmlns:p14="http://schemas.microsoft.com/office/powerpoint/2010/main" val="1824719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9B83FE2-74B7-49F0-90AC-72D6E3675BFF}"/>
              </a:ext>
            </a:extLst>
          </p:cNvPr>
          <p:cNvSpPr>
            <a:spLocks noGrp="1"/>
          </p:cNvSpPr>
          <p:nvPr>
            <p:ph type="dt" sz="half" idx="10"/>
          </p:nvPr>
        </p:nvSpPr>
        <p:spPr/>
        <p:txBody>
          <a:bodyPr/>
          <a:lstStyle/>
          <a:p>
            <a:fld id="{40F2559A-4DA4-4F4E-8D36-B0379C3296FA}" type="datetimeFigureOut">
              <a:rPr lang="en-US" smtClean="0"/>
              <a:t>1/28/2019</a:t>
            </a:fld>
            <a:endParaRPr lang="en-US"/>
          </a:p>
        </p:txBody>
      </p:sp>
      <p:sp>
        <p:nvSpPr>
          <p:cNvPr id="3" name="Footer Placeholder 2">
            <a:extLst>
              <a:ext uri="{FF2B5EF4-FFF2-40B4-BE49-F238E27FC236}">
                <a16:creationId xmlns:a16="http://schemas.microsoft.com/office/drawing/2014/main" xmlns="" id="{3CE99B41-9F59-4783-AC48-094BE96A53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A0784B9-97D2-4228-B7CA-6BF4AE904363}"/>
              </a:ext>
            </a:extLst>
          </p:cNvPr>
          <p:cNvSpPr>
            <a:spLocks noGrp="1"/>
          </p:cNvSpPr>
          <p:nvPr>
            <p:ph type="sldNum" sz="quarter" idx="12"/>
          </p:nvPr>
        </p:nvSpPr>
        <p:spPr/>
        <p:txBody>
          <a:bodyPr/>
          <a:lstStyle/>
          <a:p>
            <a:fld id="{3B7B6659-1E62-4D2C-BCAF-6C112F9A333D}" type="slidenum">
              <a:rPr lang="en-US" smtClean="0"/>
              <a:t>‹#›</a:t>
            </a:fld>
            <a:endParaRPr lang="en-US"/>
          </a:p>
        </p:txBody>
      </p:sp>
    </p:spTree>
    <p:extLst>
      <p:ext uri="{BB962C8B-B14F-4D97-AF65-F5344CB8AC3E}">
        <p14:creationId xmlns:p14="http://schemas.microsoft.com/office/powerpoint/2010/main" val="3406824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02D629-E9DB-4096-9770-AAAD1B29D7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0C8513F-7A58-4D8D-A9C5-3ED335D0D1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175785C-EC49-4C65-A901-DCA027EEE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406E24B-14DC-4C4C-9217-6AED88221C9C}"/>
              </a:ext>
            </a:extLst>
          </p:cNvPr>
          <p:cNvSpPr>
            <a:spLocks noGrp="1"/>
          </p:cNvSpPr>
          <p:nvPr>
            <p:ph type="dt" sz="half" idx="10"/>
          </p:nvPr>
        </p:nvSpPr>
        <p:spPr/>
        <p:txBody>
          <a:bodyPr/>
          <a:lstStyle/>
          <a:p>
            <a:fld id="{40F2559A-4DA4-4F4E-8D36-B0379C3296FA}" type="datetimeFigureOut">
              <a:rPr lang="en-US" smtClean="0"/>
              <a:t>1/28/2019</a:t>
            </a:fld>
            <a:endParaRPr lang="en-US"/>
          </a:p>
        </p:txBody>
      </p:sp>
      <p:sp>
        <p:nvSpPr>
          <p:cNvPr id="6" name="Footer Placeholder 5">
            <a:extLst>
              <a:ext uri="{FF2B5EF4-FFF2-40B4-BE49-F238E27FC236}">
                <a16:creationId xmlns:a16="http://schemas.microsoft.com/office/drawing/2014/main" xmlns="" id="{663598AC-AE5D-40FB-A269-9F47DD3FBA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194E231-5750-4D02-8907-A5813FAAAA53}"/>
              </a:ext>
            </a:extLst>
          </p:cNvPr>
          <p:cNvSpPr>
            <a:spLocks noGrp="1"/>
          </p:cNvSpPr>
          <p:nvPr>
            <p:ph type="sldNum" sz="quarter" idx="12"/>
          </p:nvPr>
        </p:nvSpPr>
        <p:spPr/>
        <p:txBody>
          <a:bodyPr/>
          <a:lstStyle/>
          <a:p>
            <a:fld id="{3B7B6659-1E62-4D2C-BCAF-6C112F9A333D}" type="slidenum">
              <a:rPr lang="en-US" smtClean="0"/>
              <a:t>‹#›</a:t>
            </a:fld>
            <a:endParaRPr lang="en-US"/>
          </a:p>
        </p:txBody>
      </p:sp>
    </p:spTree>
    <p:extLst>
      <p:ext uri="{BB962C8B-B14F-4D97-AF65-F5344CB8AC3E}">
        <p14:creationId xmlns:p14="http://schemas.microsoft.com/office/powerpoint/2010/main" val="3185133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6E6D71-416A-4F49-94EA-65E9F240F9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FCF99F-F772-4C58-88E6-B1B5AD8C5F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F57248D-0CFE-4E31-94DC-80ED55495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462151A-4FC9-4D09-AA85-FE7A4F40CC13}"/>
              </a:ext>
            </a:extLst>
          </p:cNvPr>
          <p:cNvSpPr>
            <a:spLocks noGrp="1"/>
          </p:cNvSpPr>
          <p:nvPr>
            <p:ph type="dt" sz="half" idx="10"/>
          </p:nvPr>
        </p:nvSpPr>
        <p:spPr/>
        <p:txBody>
          <a:bodyPr/>
          <a:lstStyle/>
          <a:p>
            <a:fld id="{40F2559A-4DA4-4F4E-8D36-B0379C3296FA}" type="datetimeFigureOut">
              <a:rPr lang="en-US" smtClean="0"/>
              <a:t>1/28/2019</a:t>
            </a:fld>
            <a:endParaRPr lang="en-US"/>
          </a:p>
        </p:txBody>
      </p:sp>
      <p:sp>
        <p:nvSpPr>
          <p:cNvPr id="6" name="Footer Placeholder 5">
            <a:extLst>
              <a:ext uri="{FF2B5EF4-FFF2-40B4-BE49-F238E27FC236}">
                <a16:creationId xmlns:a16="http://schemas.microsoft.com/office/drawing/2014/main" xmlns="" id="{AF27F232-12D5-4BC0-9ED2-462BF84B06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CEC8A21-D43C-46FC-A873-E1B965B919E6}"/>
              </a:ext>
            </a:extLst>
          </p:cNvPr>
          <p:cNvSpPr>
            <a:spLocks noGrp="1"/>
          </p:cNvSpPr>
          <p:nvPr>
            <p:ph type="sldNum" sz="quarter" idx="12"/>
          </p:nvPr>
        </p:nvSpPr>
        <p:spPr/>
        <p:txBody>
          <a:bodyPr/>
          <a:lstStyle/>
          <a:p>
            <a:fld id="{3B7B6659-1E62-4D2C-BCAF-6C112F9A333D}" type="slidenum">
              <a:rPr lang="en-US" smtClean="0"/>
              <a:t>‹#›</a:t>
            </a:fld>
            <a:endParaRPr lang="en-US"/>
          </a:p>
        </p:txBody>
      </p:sp>
    </p:spTree>
    <p:extLst>
      <p:ext uri="{BB962C8B-B14F-4D97-AF65-F5344CB8AC3E}">
        <p14:creationId xmlns:p14="http://schemas.microsoft.com/office/powerpoint/2010/main" val="3104702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B772803-FDBC-4F92-8CF0-195CECAED4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9145E6E-BFC0-4C22-9F59-1369B6302D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AE03A56-FBE5-4AFB-A94A-1CE78F1710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F2559A-4DA4-4F4E-8D36-B0379C3296FA}" type="datetimeFigureOut">
              <a:rPr lang="en-US" smtClean="0"/>
              <a:t>1/28/2019</a:t>
            </a:fld>
            <a:endParaRPr lang="en-US"/>
          </a:p>
        </p:txBody>
      </p:sp>
      <p:sp>
        <p:nvSpPr>
          <p:cNvPr id="5" name="Footer Placeholder 4">
            <a:extLst>
              <a:ext uri="{FF2B5EF4-FFF2-40B4-BE49-F238E27FC236}">
                <a16:creationId xmlns:a16="http://schemas.microsoft.com/office/drawing/2014/main" xmlns="" id="{E57CD9EA-6C39-41C5-AAAC-175860E1EA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8A63D62-1696-437C-B6D3-D77223B938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B6659-1E62-4D2C-BCAF-6C112F9A333D}" type="slidenum">
              <a:rPr lang="en-US" smtClean="0"/>
              <a:t>‹#›</a:t>
            </a:fld>
            <a:endParaRPr lang="en-US"/>
          </a:p>
        </p:txBody>
      </p:sp>
    </p:spTree>
    <p:extLst>
      <p:ext uri="{BB962C8B-B14F-4D97-AF65-F5344CB8AC3E}">
        <p14:creationId xmlns:p14="http://schemas.microsoft.com/office/powerpoint/2010/main" val="1720501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e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18.png"/><Relationship Id="rId4" Type="http://schemas.openxmlformats.org/officeDocument/2006/relationships/hyperlink" Target="https://ny-air.or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ny-air.org/" TargetMode="Externa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hyperlink" Target="https://ny-air.or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 xmlns:a16="http://schemas.microsoft.com/office/drawing/2014/main" id="{73242F15-5C89-45B4-B9A5-3C7CEB7E8CF3}"/>
              </a:ext>
            </a:extLst>
          </p:cNvPr>
          <p:cNvSpPr txBox="1"/>
          <p:nvPr/>
        </p:nvSpPr>
        <p:spPr>
          <a:xfrm>
            <a:off x="6309336" y="4972456"/>
            <a:ext cx="2297779" cy="2759180"/>
          </a:xfrm>
          <a:prstGeom prst="rect">
            <a:avLst/>
          </a:prstGeom>
          <a:noFill/>
        </p:spPr>
        <p:txBody>
          <a:bodyPr spcFirstLastPara="1" wrap="square" lIns="0" tIns="0" rIns="0" bIns="0" numCol="1" rtlCol="0" anchor="ctr" anchorCtr="0">
            <a:prstTxWarp prst="textArchUp">
              <a:avLst>
                <a:gd name="adj" fmla="val 10856408"/>
              </a:avLst>
            </a:prstTxWarp>
            <a:noAutofit/>
          </a:bodyPr>
          <a:lstStyle/>
          <a:p>
            <a:pPr algn="ctr"/>
            <a:r>
              <a:rPr lang="en-US" sz="2600" b="1" dirty="0">
                <a:solidFill>
                  <a:schemeClr val="accent4">
                    <a:lumMod val="60000"/>
                    <a:lumOff val="40000"/>
                  </a:schemeClr>
                </a:solidFill>
                <a:latin typeface="Garamond" panose="02020404030301010803" pitchFamily="18" charset="0"/>
                <a:cs typeface="Arial" panose="020B0604020202020204" pitchFamily="34" charset="0"/>
              </a:rPr>
              <a:t>Non-Profit</a:t>
            </a:r>
          </a:p>
        </p:txBody>
      </p:sp>
      <p:pic>
        <p:nvPicPr>
          <p:cNvPr id="1034" name="Picture 10" descr="Related image">
            <a:extLst>
              <a:ext uri="{FF2B5EF4-FFF2-40B4-BE49-F238E27FC236}">
                <a16:creationId xmlns="" xmlns:a16="http://schemas.microsoft.com/office/drawing/2014/main" id="{9FD9C46A-3DFC-44F8-85EE-F48F0C1F31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277" r="68429" b="13056"/>
          <a:stretch/>
        </p:blipFill>
        <p:spPr bwMode="auto">
          <a:xfrm>
            <a:off x="7047824" y="5101896"/>
            <a:ext cx="745184" cy="7459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Related image">
            <a:extLst>
              <a:ext uri="{FF2B5EF4-FFF2-40B4-BE49-F238E27FC236}">
                <a16:creationId xmlns="" xmlns:a16="http://schemas.microsoft.com/office/drawing/2014/main" id="{2B96424A-CC30-4993-BD4B-7C7CF4313D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087" t="5914" r="33557" b="14020"/>
          <a:stretch/>
        </p:blipFill>
        <p:spPr bwMode="auto">
          <a:xfrm>
            <a:off x="2047500" y="2028787"/>
            <a:ext cx="1219477" cy="122663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 xmlns:a16="http://schemas.microsoft.com/office/drawing/2014/main" id="{A3969041-587A-41AA-B282-1C02453D906E}"/>
              </a:ext>
            </a:extLst>
          </p:cNvPr>
          <p:cNvSpPr txBox="1"/>
          <p:nvPr/>
        </p:nvSpPr>
        <p:spPr>
          <a:xfrm>
            <a:off x="1618444" y="1829268"/>
            <a:ext cx="2120857" cy="2158734"/>
          </a:xfrm>
          <a:prstGeom prst="rect">
            <a:avLst/>
          </a:prstGeom>
          <a:noFill/>
        </p:spPr>
        <p:txBody>
          <a:bodyPr spcFirstLastPara="1" wrap="square" lIns="0" tIns="0" rIns="0" bIns="0" numCol="1" rtlCol="0" anchor="ctr" anchorCtr="0">
            <a:prstTxWarp prst="textArchUp">
              <a:avLst>
                <a:gd name="adj" fmla="val 9490727"/>
              </a:avLst>
            </a:prstTxWarp>
            <a:noAutofit/>
          </a:bodyPr>
          <a:lstStyle/>
          <a:p>
            <a:pPr algn="ctr"/>
            <a:r>
              <a:rPr lang="en-US" sz="3200" b="1" dirty="0">
                <a:solidFill>
                  <a:schemeClr val="tx1">
                    <a:lumMod val="65000"/>
                    <a:lumOff val="35000"/>
                  </a:schemeClr>
                </a:solidFill>
                <a:latin typeface="Garamond" panose="02020404030301010803" pitchFamily="18" charset="0"/>
                <a:cs typeface="Arial" panose="020B0604020202020204" pitchFamily="34" charset="0"/>
              </a:rPr>
              <a:t>Platinum</a:t>
            </a:r>
            <a:endParaRPr lang="en-US" sz="2800" b="1" dirty="0">
              <a:solidFill>
                <a:schemeClr val="tx1">
                  <a:lumMod val="65000"/>
                  <a:lumOff val="35000"/>
                </a:schemeClr>
              </a:solidFill>
              <a:latin typeface="Garamond" panose="02020404030301010803" pitchFamily="18" charset="0"/>
              <a:cs typeface="Arial" panose="020B0604020202020204" pitchFamily="34" charset="0"/>
            </a:endParaRPr>
          </a:p>
        </p:txBody>
      </p:sp>
      <p:sp>
        <p:nvSpPr>
          <p:cNvPr id="27" name="TextBox 26">
            <a:extLst>
              <a:ext uri="{FF2B5EF4-FFF2-40B4-BE49-F238E27FC236}">
                <a16:creationId xmlns="" xmlns:a16="http://schemas.microsoft.com/office/drawing/2014/main" id="{00514810-8871-4BB2-8377-077D12AAB7ED}"/>
              </a:ext>
            </a:extLst>
          </p:cNvPr>
          <p:cNvSpPr txBox="1"/>
          <p:nvPr/>
        </p:nvSpPr>
        <p:spPr>
          <a:xfrm>
            <a:off x="1737148" y="4991310"/>
            <a:ext cx="1819298" cy="2180860"/>
          </a:xfrm>
          <a:prstGeom prst="rect">
            <a:avLst/>
          </a:prstGeom>
          <a:noFill/>
        </p:spPr>
        <p:txBody>
          <a:bodyPr spcFirstLastPara="1" wrap="square" lIns="0" tIns="0" rIns="0" bIns="0" numCol="1" rtlCol="0" anchor="ctr" anchorCtr="0">
            <a:prstTxWarp prst="textArchUp">
              <a:avLst>
                <a:gd name="adj" fmla="val 8462090"/>
              </a:avLst>
            </a:prstTxWarp>
            <a:noAutofit/>
          </a:bodyPr>
          <a:lstStyle/>
          <a:p>
            <a:pPr algn="ctr"/>
            <a:r>
              <a:rPr lang="en-US" sz="2600" b="1" dirty="0">
                <a:solidFill>
                  <a:srgbClr val="ECC240"/>
                </a:solidFill>
                <a:latin typeface="Garamond" panose="02020404030301010803" pitchFamily="18" charset="0"/>
                <a:cs typeface="Arial" panose="020B0604020202020204" pitchFamily="34" charset="0"/>
              </a:rPr>
              <a:t>Gold</a:t>
            </a:r>
          </a:p>
        </p:txBody>
      </p:sp>
      <p:sp>
        <p:nvSpPr>
          <p:cNvPr id="38" name="Content Placeholder 3">
            <a:extLst>
              <a:ext uri="{FF2B5EF4-FFF2-40B4-BE49-F238E27FC236}">
                <a16:creationId xmlns="" xmlns:a16="http://schemas.microsoft.com/office/drawing/2014/main" id="{6FE36991-ADE1-4BAC-A340-CBC62FE211FD}"/>
              </a:ext>
            </a:extLst>
          </p:cNvPr>
          <p:cNvSpPr txBox="1">
            <a:spLocks/>
          </p:cNvSpPr>
          <p:nvPr/>
        </p:nvSpPr>
        <p:spPr>
          <a:xfrm>
            <a:off x="1520412" y="6058071"/>
            <a:ext cx="9147588" cy="808491"/>
          </a:xfrm>
          <a:prstGeom prst="rect">
            <a:avLst/>
          </a:prstGeom>
          <a:solidFill>
            <a:srgbClr val="0082EE"/>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20000"/>
              </a:lnSpc>
              <a:spcBef>
                <a:spcPts val="0"/>
              </a:spcBef>
              <a:buNone/>
            </a:pPr>
            <a:endParaRPr lang="en-US" sz="2200" dirty="0">
              <a:solidFill>
                <a:srgbClr val="0062BC"/>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 xmlns:a16="http://schemas.microsoft.com/office/drawing/2014/main" id="{94D3D096-09E5-400A-AA7B-A2C0507FC7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8224" y="3368030"/>
            <a:ext cx="2776118" cy="1067738"/>
          </a:xfrm>
          <a:prstGeom prst="rect">
            <a:avLst/>
          </a:prstGeom>
        </p:spPr>
      </p:pic>
      <p:pic>
        <p:nvPicPr>
          <p:cNvPr id="1032" name="Picture 8" descr="Related image">
            <a:extLst>
              <a:ext uri="{FF2B5EF4-FFF2-40B4-BE49-F238E27FC236}">
                <a16:creationId xmlns="" xmlns:a16="http://schemas.microsoft.com/office/drawing/2014/main" id="{70D83A75-0354-4A9B-A70B-AF9EF254C5E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7598" t="7277" b="13056"/>
          <a:stretch/>
        </p:blipFill>
        <p:spPr bwMode="auto">
          <a:xfrm>
            <a:off x="2231797" y="5111324"/>
            <a:ext cx="773296" cy="754225"/>
          </a:xfrm>
          <a:prstGeom prst="rect">
            <a:avLst/>
          </a:prstGeom>
          <a:noFill/>
          <a:extLst>
            <a:ext uri="{909E8E84-426E-40DD-AFC4-6F175D3DCCD1}">
              <a14:hiddenFill xmlns:a14="http://schemas.microsoft.com/office/drawing/2010/main">
                <a:solidFill>
                  <a:srgbClr val="FFFFFF"/>
                </a:solidFill>
              </a14:hiddenFill>
            </a:ext>
          </a:extLst>
        </p:spPr>
      </p:pic>
      <p:sp>
        <p:nvSpPr>
          <p:cNvPr id="30" name="Content Placeholder 3">
            <a:extLst>
              <a:ext uri="{FF2B5EF4-FFF2-40B4-BE49-F238E27FC236}">
                <a16:creationId xmlns="" xmlns:a16="http://schemas.microsoft.com/office/drawing/2014/main" id="{9CCF64AF-9E81-4CC8-8F38-5AFAA8C444F1}"/>
              </a:ext>
            </a:extLst>
          </p:cNvPr>
          <p:cNvSpPr txBox="1">
            <a:spLocks/>
          </p:cNvSpPr>
          <p:nvPr/>
        </p:nvSpPr>
        <p:spPr>
          <a:xfrm>
            <a:off x="1526305" y="1573"/>
            <a:ext cx="9144000" cy="768282"/>
          </a:xfrm>
          <a:prstGeom prst="rect">
            <a:avLst/>
          </a:prstGeom>
          <a:solidFill>
            <a:srgbClr val="0062BC"/>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70000"/>
              </a:lnSpc>
              <a:spcBef>
                <a:spcPts val="0"/>
              </a:spcBef>
              <a:buNone/>
            </a:pPr>
            <a:endParaRPr lang="en-US" sz="2300" dirty="0">
              <a:solidFill>
                <a:schemeClr val="bg1"/>
              </a:solidFill>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 xmlns:a16="http://schemas.microsoft.com/office/drawing/2014/main" id="{4365A15D-7B2E-4045-BB5C-F30B0CB51D5B}"/>
              </a:ext>
            </a:extLst>
          </p:cNvPr>
          <p:cNvSpPr>
            <a:spLocks noGrp="1"/>
          </p:cNvSpPr>
          <p:nvPr>
            <p:ph type="body" sz="quarter" idx="13"/>
          </p:nvPr>
        </p:nvSpPr>
        <p:spPr>
          <a:xfrm>
            <a:off x="1524000" y="0"/>
            <a:ext cx="9144000" cy="678730"/>
          </a:xfrm>
        </p:spPr>
        <p:txBody>
          <a:bodyPr vert="horz" lIns="0" tIns="0" rIns="0" bIns="0" rtlCol="0" anchor="ctr" anchorCtr="0">
            <a:normAutofit/>
          </a:bodyPr>
          <a:lstStyle/>
          <a:p>
            <a:pPr algn="ctr"/>
            <a:r>
              <a:rPr lang="en-US" sz="3600" dirty="0">
                <a:solidFill>
                  <a:schemeClr val="bg1"/>
                </a:solidFill>
                <a:latin typeface="Times New Roman" panose="02020603050405020304" pitchFamily="18" charset="0"/>
                <a:cs typeface="Times New Roman" panose="02020603050405020304" pitchFamily="18" charset="0"/>
              </a:rPr>
              <a:t>Thank You To Our Sponsors</a:t>
            </a:r>
          </a:p>
        </p:txBody>
      </p:sp>
      <p:sp>
        <p:nvSpPr>
          <p:cNvPr id="4" name="Content Placeholder 3">
            <a:extLst>
              <a:ext uri="{FF2B5EF4-FFF2-40B4-BE49-F238E27FC236}">
                <a16:creationId xmlns="" xmlns:a16="http://schemas.microsoft.com/office/drawing/2014/main" id="{F3962B59-1E12-48F1-B8E6-BB78631C366C}"/>
              </a:ext>
            </a:extLst>
          </p:cNvPr>
          <p:cNvSpPr>
            <a:spLocks noGrp="1"/>
          </p:cNvSpPr>
          <p:nvPr>
            <p:ph idx="1"/>
          </p:nvPr>
        </p:nvSpPr>
        <p:spPr>
          <a:xfrm>
            <a:off x="3616355" y="5998113"/>
            <a:ext cx="6724937" cy="787252"/>
          </a:xfrm>
          <a:noFill/>
        </p:spPr>
        <p:txBody>
          <a:bodyPr vert="horz" lIns="0" tIns="0" rIns="0" bIns="0" rtlCol="0">
            <a:normAutofit fontScale="47500" lnSpcReduction="20000"/>
          </a:bodyPr>
          <a:lstStyle/>
          <a:p>
            <a:pPr marL="0" indent="0" algn="ctr">
              <a:lnSpc>
                <a:spcPct val="170000"/>
              </a:lnSpc>
              <a:spcBef>
                <a:spcPts val="0"/>
              </a:spcBef>
              <a:buNone/>
            </a:pPr>
            <a:r>
              <a:rPr lang="en-US" sz="5100" dirty="0">
                <a:solidFill>
                  <a:schemeClr val="bg1"/>
                </a:solidFill>
                <a:latin typeface="Times New Roman" panose="02020603050405020304" pitchFamily="18" charset="0"/>
                <a:cs typeface="Times New Roman" panose="02020603050405020304" pitchFamily="18" charset="0"/>
              </a:rPr>
              <a:t>The New York Alternative Investment Roundtable</a:t>
            </a:r>
          </a:p>
          <a:p>
            <a:pPr marL="0" indent="0" algn="ctr">
              <a:lnSpc>
                <a:spcPct val="120000"/>
              </a:lnSpc>
              <a:spcBef>
                <a:spcPts val="0"/>
              </a:spcBef>
              <a:buNone/>
            </a:pPr>
            <a:r>
              <a:rPr lang="en-US" sz="2900" dirty="0">
                <a:solidFill>
                  <a:schemeClr val="bg1"/>
                </a:solidFill>
                <a:latin typeface="Times New Roman" panose="02020603050405020304" pitchFamily="18" charset="0"/>
                <a:cs typeface="Times New Roman" panose="02020603050405020304" pitchFamily="18" charset="0"/>
              </a:rPr>
              <a:t>www.ny-air.org</a:t>
            </a:r>
          </a:p>
        </p:txBody>
      </p:sp>
      <p:pic>
        <p:nvPicPr>
          <p:cNvPr id="1026" name="Picture 2" descr="NYHFR - Member list">
            <a:extLst>
              <a:ext uri="{FF2B5EF4-FFF2-40B4-BE49-F238E27FC236}">
                <a16:creationId xmlns="" xmlns:a16="http://schemas.microsoft.com/office/drawing/2014/main" id="{FEA57C8F-6ECB-446B-AB0D-2B5D4A3524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92799" y="6135778"/>
            <a:ext cx="1819298" cy="679204"/>
          </a:xfrm>
          <a:prstGeom prst="flowChartPredefinedProcess">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FF316D97-CB6A-4A30-BFC1-A766540407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1146" y="1610196"/>
            <a:ext cx="2388476" cy="1069519"/>
          </a:xfrm>
          <a:prstGeom prst="rect">
            <a:avLst/>
          </a:prstGeom>
        </p:spPr>
      </p:pic>
      <p:pic>
        <p:nvPicPr>
          <p:cNvPr id="10" name="Picture 9">
            <a:extLst>
              <a:ext uri="{FF2B5EF4-FFF2-40B4-BE49-F238E27FC236}">
                <a16:creationId xmlns="" xmlns:a16="http://schemas.microsoft.com/office/drawing/2014/main" id="{CEBC1F86-FC25-4016-9653-AE9A70AF73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864" b="29155"/>
          <a:stretch/>
        </p:blipFill>
        <p:spPr>
          <a:xfrm>
            <a:off x="3965730" y="2799763"/>
            <a:ext cx="2469718" cy="471594"/>
          </a:xfrm>
          <a:prstGeom prst="rect">
            <a:avLst/>
          </a:prstGeom>
        </p:spPr>
      </p:pic>
      <p:pic>
        <p:nvPicPr>
          <p:cNvPr id="12" name="Picture 11">
            <a:extLst>
              <a:ext uri="{FF2B5EF4-FFF2-40B4-BE49-F238E27FC236}">
                <a16:creationId xmlns="" xmlns:a16="http://schemas.microsoft.com/office/drawing/2014/main" id="{213D64A6-0376-40D7-8E49-97BEEE39B7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88462" y="3631437"/>
            <a:ext cx="2247475" cy="628406"/>
          </a:xfrm>
          <a:prstGeom prst="rect">
            <a:avLst/>
          </a:prstGeom>
        </p:spPr>
      </p:pic>
      <p:pic>
        <p:nvPicPr>
          <p:cNvPr id="14" name="Picture 13">
            <a:extLst>
              <a:ext uri="{FF2B5EF4-FFF2-40B4-BE49-F238E27FC236}">
                <a16:creationId xmlns="" xmlns:a16="http://schemas.microsoft.com/office/drawing/2014/main" id="{1BEB765F-0938-44F8-94AD-AE94D8E8F5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92425" y="2778070"/>
            <a:ext cx="2776118" cy="516487"/>
          </a:xfrm>
          <a:prstGeom prst="rect">
            <a:avLst/>
          </a:prstGeom>
        </p:spPr>
      </p:pic>
      <p:pic>
        <p:nvPicPr>
          <p:cNvPr id="18" name="Picture 17">
            <a:extLst>
              <a:ext uri="{FF2B5EF4-FFF2-40B4-BE49-F238E27FC236}">
                <a16:creationId xmlns="" xmlns:a16="http://schemas.microsoft.com/office/drawing/2014/main" id="{4B8A4758-73DF-4ED2-8B02-439BF0C9518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37530"/>
          <a:stretch/>
        </p:blipFill>
        <p:spPr>
          <a:xfrm>
            <a:off x="7371745" y="1066762"/>
            <a:ext cx="2665915" cy="645190"/>
          </a:xfrm>
          <a:prstGeom prst="rect">
            <a:avLst/>
          </a:prstGeom>
        </p:spPr>
      </p:pic>
      <p:cxnSp>
        <p:nvCxnSpPr>
          <p:cNvPr id="24" name="Straight Connector 23">
            <a:extLst>
              <a:ext uri="{FF2B5EF4-FFF2-40B4-BE49-F238E27FC236}">
                <a16:creationId xmlns="" xmlns:a16="http://schemas.microsoft.com/office/drawing/2014/main" id="{F4E98518-A183-4A05-A084-06E1C61E2129}"/>
              </a:ext>
            </a:extLst>
          </p:cNvPr>
          <p:cNvCxnSpPr>
            <a:cxnSpLocks/>
          </p:cNvCxnSpPr>
          <p:nvPr/>
        </p:nvCxnSpPr>
        <p:spPr>
          <a:xfrm flipV="1">
            <a:off x="6086573" y="4629784"/>
            <a:ext cx="0" cy="1428289"/>
          </a:xfrm>
          <a:prstGeom prst="line">
            <a:avLst/>
          </a:prstGeom>
          <a:ln w="28575">
            <a:solidFill>
              <a:srgbClr val="0082EE">
                <a:alpha val="50196"/>
              </a:srgbClr>
            </a:solidFill>
          </a:ln>
        </p:spPr>
        <p:style>
          <a:lnRef idx="1">
            <a:schemeClr val="accent2"/>
          </a:lnRef>
          <a:fillRef idx="0">
            <a:schemeClr val="accent2"/>
          </a:fillRef>
          <a:effectRef idx="0">
            <a:schemeClr val="accent2"/>
          </a:effectRef>
          <a:fontRef idx="minor">
            <a:schemeClr val="tx1"/>
          </a:fontRef>
        </p:style>
      </p:cxnSp>
      <p:pic>
        <p:nvPicPr>
          <p:cNvPr id="26" name="Picture 25">
            <a:extLst>
              <a:ext uri="{FF2B5EF4-FFF2-40B4-BE49-F238E27FC236}">
                <a16:creationId xmlns="" xmlns:a16="http://schemas.microsoft.com/office/drawing/2014/main" id="{82CB587B-4467-4E42-BFD6-8D63FDC7327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25309" y="5227467"/>
            <a:ext cx="1207008" cy="219456"/>
          </a:xfrm>
          <a:prstGeom prst="rect">
            <a:avLst/>
          </a:prstGeom>
        </p:spPr>
      </p:pic>
      <p:pic>
        <p:nvPicPr>
          <p:cNvPr id="2" name="Picture 2" descr="NYHFR-alston-bird-200">
            <a:extLst>
              <a:ext uri="{FF2B5EF4-FFF2-40B4-BE49-F238E27FC236}">
                <a16:creationId xmlns="" xmlns:a16="http://schemas.microsoft.com/office/drawing/2014/main" id="{952D8837-88BF-48ED-B2B6-634AF968496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88461" y="1012299"/>
            <a:ext cx="1305876" cy="5745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YHFR-Bloomberg-200">
            <a:extLst>
              <a:ext uri="{FF2B5EF4-FFF2-40B4-BE49-F238E27FC236}">
                <a16:creationId xmlns="" xmlns:a16="http://schemas.microsoft.com/office/drawing/2014/main" id="{4EA546AF-8754-443E-88D9-63E77DBD339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67843" y="2079239"/>
            <a:ext cx="2169816" cy="4339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YHFR-CAIA-200">
            <a:extLst>
              <a:ext uri="{FF2B5EF4-FFF2-40B4-BE49-F238E27FC236}">
                <a16:creationId xmlns="" xmlns:a16="http://schemas.microsoft.com/office/drawing/2014/main" id="{840D7E74-5767-4F72-A4B0-AA7BB88938C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78243" y="5159520"/>
            <a:ext cx="884904" cy="41148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 xmlns:a16="http://schemas.microsoft.com/office/drawing/2014/main" id="{CA92A964-4341-4E89-B68C-D7D1051FC176}"/>
              </a:ext>
            </a:extLst>
          </p:cNvPr>
          <p:cNvCxnSpPr/>
          <p:nvPr/>
        </p:nvCxnSpPr>
        <p:spPr>
          <a:xfrm>
            <a:off x="1505146" y="4629783"/>
            <a:ext cx="9162854" cy="0"/>
          </a:xfrm>
          <a:prstGeom prst="line">
            <a:avLst/>
          </a:prstGeom>
          <a:ln w="28575">
            <a:solidFill>
              <a:srgbClr val="0082EE">
                <a:alpha val="50196"/>
              </a:srgbClr>
            </a:solidFill>
            <a:prstDash val="soli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6380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8C49A3-3707-4C4B-9F97-1489FB16E867}"/>
              </a:ext>
            </a:extLst>
          </p:cNvPr>
          <p:cNvSpPr>
            <a:spLocks noGrp="1"/>
          </p:cNvSpPr>
          <p:nvPr>
            <p:ph type="title"/>
          </p:nvPr>
        </p:nvSpPr>
        <p:spPr/>
        <p:txBody>
          <a:bodyPr/>
          <a:lstStyle/>
          <a:p>
            <a:r>
              <a:rPr lang="en-US" b="1" dirty="0">
                <a:latin typeface="+mn-lt"/>
              </a:rPr>
              <a:t>Methods to Shape Returns</a:t>
            </a:r>
          </a:p>
        </p:txBody>
      </p:sp>
      <p:sp>
        <p:nvSpPr>
          <p:cNvPr id="3" name="Content Placeholder 2">
            <a:extLst>
              <a:ext uri="{FF2B5EF4-FFF2-40B4-BE49-F238E27FC236}">
                <a16:creationId xmlns:a16="http://schemas.microsoft.com/office/drawing/2014/main" xmlns="" id="{4A4CF7AB-1DA7-43A5-BF3D-4D45395A9A0A}"/>
              </a:ext>
            </a:extLst>
          </p:cNvPr>
          <p:cNvSpPr>
            <a:spLocks noGrp="1"/>
          </p:cNvSpPr>
          <p:nvPr>
            <p:ph idx="1"/>
          </p:nvPr>
        </p:nvSpPr>
        <p:spPr/>
        <p:txBody>
          <a:bodyPr numCol="2">
            <a:normAutofit/>
          </a:bodyPr>
          <a:lstStyle/>
          <a:p>
            <a:pPr marL="0" indent="0">
              <a:buNone/>
            </a:pPr>
            <a:r>
              <a:rPr lang="en-US" sz="1800" b="1" dirty="0"/>
              <a:t>Exposure</a:t>
            </a:r>
          </a:p>
          <a:p>
            <a:pPr lvl="1"/>
            <a:r>
              <a:rPr lang="en-US" sz="1600" dirty="0"/>
              <a:t>Take a naked position in an underlying</a:t>
            </a:r>
          </a:p>
          <a:p>
            <a:pPr lvl="1"/>
            <a:endParaRPr lang="en-US" sz="1600" dirty="0"/>
          </a:p>
          <a:p>
            <a:pPr marL="0" indent="0">
              <a:buNone/>
            </a:pPr>
            <a:r>
              <a:rPr lang="en-US" sz="1800" b="1" dirty="0"/>
              <a:t>Diversification</a:t>
            </a:r>
          </a:p>
          <a:p>
            <a:pPr lvl="1"/>
            <a:r>
              <a:rPr lang="en-US" sz="1600" dirty="0"/>
              <a:t>Equitize Cash</a:t>
            </a:r>
          </a:p>
          <a:p>
            <a:pPr lvl="1"/>
            <a:r>
              <a:rPr lang="en-US" sz="1600" dirty="0"/>
              <a:t>Basis TRS to increase breadth of exposure</a:t>
            </a:r>
          </a:p>
          <a:p>
            <a:pPr lvl="1"/>
            <a:endParaRPr lang="en-US" sz="1600" dirty="0"/>
          </a:p>
          <a:p>
            <a:pPr marL="0" indent="0">
              <a:buNone/>
            </a:pPr>
            <a:r>
              <a:rPr lang="en-US" sz="1800" b="1" dirty="0"/>
              <a:t>Hedging</a:t>
            </a:r>
          </a:p>
          <a:p>
            <a:pPr lvl="1"/>
            <a:r>
              <a:rPr lang="en-US" sz="1600" dirty="0"/>
              <a:t>Hedge total risk of a security</a:t>
            </a:r>
          </a:p>
          <a:p>
            <a:pPr lvl="1"/>
            <a:endParaRPr lang="en-US" sz="1600" dirty="0"/>
          </a:p>
          <a:p>
            <a:pPr marL="0" indent="0">
              <a:buNone/>
            </a:pPr>
            <a:r>
              <a:rPr lang="en-US" sz="1800" b="1" dirty="0"/>
              <a:t>Deferrals</a:t>
            </a:r>
          </a:p>
          <a:p>
            <a:pPr lvl="1"/>
            <a:r>
              <a:rPr lang="en-US" sz="1600" dirty="0"/>
              <a:t>Defer losses</a:t>
            </a:r>
          </a:p>
          <a:p>
            <a:pPr lvl="1"/>
            <a:r>
              <a:rPr lang="en-US" sz="1600" dirty="0"/>
              <a:t>Defer capital gains tax</a:t>
            </a:r>
          </a:p>
          <a:p>
            <a:pPr lvl="1"/>
            <a:endParaRPr lang="en-US" sz="1600" dirty="0"/>
          </a:p>
          <a:p>
            <a:pPr marL="0" indent="0">
              <a:buNone/>
            </a:pPr>
            <a:r>
              <a:rPr lang="en-US" sz="1800" b="1" dirty="0"/>
              <a:t>Leveraged Exposure</a:t>
            </a:r>
          </a:p>
          <a:p>
            <a:pPr marL="914400" lvl="1" indent="-457200">
              <a:buFont typeface="+mj-lt"/>
              <a:buAutoNum type="arabicPeriod"/>
            </a:pPr>
            <a:r>
              <a:rPr lang="en-US" sz="1600" dirty="0"/>
              <a:t>Take a position in underlying </a:t>
            </a:r>
          </a:p>
          <a:p>
            <a:pPr marL="914400" lvl="1" indent="-457200">
              <a:buFont typeface="+mj-lt"/>
              <a:buAutoNum type="arabicPeriod"/>
            </a:pPr>
            <a:r>
              <a:rPr lang="en-US" sz="1600" dirty="0"/>
              <a:t>Enter into a TRS with the same underlying</a:t>
            </a:r>
          </a:p>
          <a:p>
            <a:pPr marL="914400" lvl="1" indent="-457200">
              <a:buFont typeface="+mj-lt"/>
              <a:buAutoNum type="arabicPeriod"/>
            </a:pPr>
            <a:r>
              <a:rPr lang="en-US" sz="1600" dirty="0"/>
              <a:t>Post your original position as collateral (albeit with haircut)</a:t>
            </a:r>
          </a:p>
          <a:p>
            <a:pPr marL="457200" lvl="1" indent="0">
              <a:buNone/>
            </a:pPr>
            <a:r>
              <a:rPr lang="en-US" sz="1600" i="1" dirty="0"/>
              <a:t>Or</a:t>
            </a:r>
          </a:p>
          <a:p>
            <a:pPr lvl="1"/>
            <a:r>
              <a:rPr lang="en-US" sz="1600" dirty="0"/>
              <a:t>Asset Leg has a multiplier</a:t>
            </a:r>
          </a:p>
          <a:p>
            <a:pPr lvl="1"/>
            <a:endParaRPr lang="en-US" sz="1600" dirty="0"/>
          </a:p>
          <a:p>
            <a:pPr marL="0" indent="0">
              <a:buNone/>
            </a:pPr>
            <a:r>
              <a:rPr lang="en-US" sz="1800" b="1" dirty="0"/>
              <a:t>Arbitrage</a:t>
            </a:r>
          </a:p>
          <a:p>
            <a:pPr lvl="1"/>
            <a:r>
              <a:rPr lang="en-US" sz="1600" dirty="0"/>
              <a:t>Repo market vs TRS financing rate</a:t>
            </a:r>
          </a:p>
          <a:p>
            <a:pPr lvl="1"/>
            <a:r>
              <a:rPr lang="en-US" sz="1600" dirty="0"/>
              <a:t>TRS Asset Leg vs actual projected asset</a:t>
            </a:r>
          </a:p>
        </p:txBody>
      </p:sp>
      <p:sp>
        <p:nvSpPr>
          <p:cNvPr id="4" name="Rectangle 4">
            <a:extLst>
              <a:ext uri="{FF2B5EF4-FFF2-40B4-BE49-F238E27FC236}">
                <a16:creationId xmlns:a16="http://schemas.microsoft.com/office/drawing/2014/main" xmlns="" id="{A6B9D36B-416C-44A3-A522-2D71022E61E2}"/>
              </a:ext>
            </a:extLst>
          </p:cNvPr>
          <p:cNvSpPr/>
          <p:nvPr/>
        </p:nvSpPr>
        <p:spPr>
          <a:xfrm>
            <a:off x="9342783" y="0"/>
            <a:ext cx="2849217" cy="1319275"/>
          </a:xfrm>
          <a:custGeom>
            <a:avLst/>
            <a:gdLst>
              <a:gd name="connsiteX0" fmla="*/ 0 w 2431774"/>
              <a:gd name="connsiteY0" fmla="*/ 0 h 2431774"/>
              <a:gd name="connsiteX1" fmla="*/ 2431774 w 2431774"/>
              <a:gd name="connsiteY1" fmla="*/ 0 h 2431774"/>
              <a:gd name="connsiteX2" fmla="*/ 2431774 w 2431774"/>
              <a:gd name="connsiteY2" fmla="*/ 2431774 h 2431774"/>
              <a:gd name="connsiteX3" fmla="*/ 0 w 2431774"/>
              <a:gd name="connsiteY3" fmla="*/ 2431774 h 2431774"/>
              <a:gd name="connsiteX4" fmla="*/ 0 w 2431774"/>
              <a:gd name="connsiteY4" fmla="*/ 0 h 2431774"/>
              <a:gd name="connsiteX0" fmla="*/ 0 w 2431774"/>
              <a:gd name="connsiteY0" fmla="*/ 0 h 2431774"/>
              <a:gd name="connsiteX1" fmla="*/ 2431774 w 2431774"/>
              <a:gd name="connsiteY1" fmla="*/ 0 h 2431774"/>
              <a:gd name="connsiteX2" fmla="*/ 2431774 w 2431774"/>
              <a:gd name="connsiteY2" fmla="*/ 2431774 h 2431774"/>
              <a:gd name="connsiteX3" fmla="*/ 0 w 2431774"/>
              <a:gd name="connsiteY3" fmla="*/ 0 h 2431774"/>
              <a:gd name="connsiteX0" fmla="*/ 0 w 2431774"/>
              <a:gd name="connsiteY0" fmla="*/ 0 h 2103783"/>
              <a:gd name="connsiteX1" fmla="*/ 2431774 w 2431774"/>
              <a:gd name="connsiteY1" fmla="*/ 0 h 2103783"/>
              <a:gd name="connsiteX2" fmla="*/ 2431774 w 2431774"/>
              <a:gd name="connsiteY2" fmla="*/ 2103783 h 2103783"/>
              <a:gd name="connsiteX3" fmla="*/ 0 w 2431774"/>
              <a:gd name="connsiteY3" fmla="*/ 0 h 2103783"/>
            </a:gdLst>
            <a:ahLst/>
            <a:cxnLst>
              <a:cxn ang="0">
                <a:pos x="connsiteX0" y="connsiteY0"/>
              </a:cxn>
              <a:cxn ang="0">
                <a:pos x="connsiteX1" y="connsiteY1"/>
              </a:cxn>
              <a:cxn ang="0">
                <a:pos x="connsiteX2" y="connsiteY2"/>
              </a:cxn>
              <a:cxn ang="0">
                <a:pos x="connsiteX3" y="connsiteY3"/>
              </a:cxn>
            </a:cxnLst>
            <a:rect l="l" t="t" r="r" b="b"/>
            <a:pathLst>
              <a:path w="2431774" h="2103783">
                <a:moveTo>
                  <a:pt x="0" y="0"/>
                </a:moveTo>
                <a:lnTo>
                  <a:pt x="2431774" y="0"/>
                </a:lnTo>
                <a:lnTo>
                  <a:pt x="2431774" y="2103783"/>
                </a:lnTo>
                <a:lnTo>
                  <a:pt x="0" y="0"/>
                </a:lnTo>
                <a:close/>
              </a:path>
            </a:pathLst>
          </a:custGeom>
          <a:solidFill>
            <a:schemeClr val="accent1">
              <a:lumMod val="75000"/>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5">
            <a:extLst>
              <a:ext uri="{FF2B5EF4-FFF2-40B4-BE49-F238E27FC236}">
                <a16:creationId xmlns:a16="http://schemas.microsoft.com/office/drawing/2014/main" xmlns="" id="{EABDD49B-8048-422D-8A7D-B8A95B37DDB5}"/>
              </a:ext>
            </a:extLst>
          </p:cNvPr>
          <p:cNvSpPr/>
          <p:nvPr/>
        </p:nvSpPr>
        <p:spPr>
          <a:xfrm>
            <a:off x="9574032" y="-1"/>
            <a:ext cx="2617968" cy="492147"/>
          </a:xfrm>
          <a:custGeom>
            <a:avLst/>
            <a:gdLst>
              <a:gd name="connsiteX0" fmla="*/ 0 w 1202635"/>
              <a:gd name="connsiteY0" fmla="*/ 0 h 1202635"/>
              <a:gd name="connsiteX1" fmla="*/ 1202635 w 1202635"/>
              <a:gd name="connsiteY1" fmla="*/ 0 h 1202635"/>
              <a:gd name="connsiteX2" fmla="*/ 1202635 w 1202635"/>
              <a:gd name="connsiteY2" fmla="*/ 1202635 h 1202635"/>
              <a:gd name="connsiteX3" fmla="*/ 0 w 1202635"/>
              <a:gd name="connsiteY3" fmla="*/ 1202635 h 1202635"/>
              <a:gd name="connsiteX4" fmla="*/ 0 w 1202635"/>
              <a:gd name="connsiteY4" fmla="*/ 0 h 1202635"/>
              <a:gd name="connsiteX0" fmla="*/ 0 w 1202635"/>
              <a:gd name="connsiteY0" fmla="*/ 0 h 1202635"/>
              <a:gd name="connsiteX1" fmla="*/ 1202635 w 1202635"/>
              <a:gd name="connsiteY1" fmla="*/ 0 h 1202635"/>
              <a:gd name="connsiteX2" fmla="*/ 1202635 w 1202635"/>
              <a:gd name="connsiteY2" fmla="*/ 1202635 h 1202635"/>
              <a:gd name="connsiteX3" fmla="*/ 0 w 1202635"/>
              <a:gd name="connsiteY3" fmla="*/ 0 h 1202635"/>
              <a:gd name="connsiteX0" fmla="*/ 0 w 1202635"/>
              <a:gd name="connsiteY0" fmla="*/ 0 h 805070"/>
              <a:gd name="connsiteX1" fmla="*/ 1202635 w 1202635"/>
              <a:gd name="connsiteY1" fmla="*/ 0 h 805070"/>
              <a:gd name="connsiteX2" fmla="*/ 1202635 w 1202635"/>
              <a:gd name="connsiteY2" fmla="*/ 805070 h 805070"/>
              <a:gd name="connsiteX3" fmla="*/ 0 w 1202635"/>
              <a:gd name="connsiteY3" fmla="*/ 0 h 805070"/>
              <a:gd name="connsiteX0" fmla="*/ 0 w 2246243"/>
              <a:gd name="connsiteY0" fmla="*/ 0 h 805070"/>
              <a:gd name="connsiteX1" fmla="*/ 2246243 w 2246243"/>
              <a:gd name="connsiteY1" fmla="*/ 0 h 805070"/>
              <a:gd name="connsiteX2" fmla="*/ 2246243 w 2246243"/>
              <a:gd name="connsiteY2" fmla="*/ 805070 h 805070"/>
              <a:gd name="connsiteX3" fmla="*/ 0 w 2246243"/>
              <a:gd name="connsiteY3" fmla="*/ 0 h 805070"/>
            </a:gdLst>
            <a:ahLst/>
            <a:cxnLst>
              <a:cxn ang="0">
                <a:pos x="connsiteX0" y="connsiteY0"/>
              </a:cxn>
              <a:cxn ang="0">
                <a:pos x="connsiteX1" y="connsiteY1"/>
              </a:cxn>
              <a:cxn ang="0">
                <a:pos x="connsiteX2" y="connsiteY2"/>
              </a:cxn>
              <a:cxn ang="0">
                <a:pos x="connsiteX3" y="connsiteY3"/>
              </a:cxn>
            </a:cxnLst>
            <a:rect l="l" t="t" r="r" b="b"/>
            <a:pathLst>
              <a:path w="2246243" h="805070">
                <a:moveTo>
                  <a:pt x="0" y="0"/>
                </a:moveTo>
                <a:lnTo>
                  <a:pt x="2246243" y="0"/>
                </a:lnTo>
                <a:lnTo>
                  <a:pt x="2246243" y="805070"/>
                </a:ln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9DCD51A4-FD9D-4B6B-9891-D23CCC680A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0" y="6000120"/>
            <a:ext cx="691230" cy="683193"/>
          </a:xfrm>
          <a:prstGeom prst="rect">
            <a:avLst/>
          </a:prstGeom>
        </p:spPr>
      </p:pic>
    </p:spTree>
    <p:extLst>
      <p:ext uri="{BB962C8B-B14F-4D97-AF65-F5344CB8AC3E}">
        <p14:creationId xmlns:p14="http://schemas.microsoft.com/office/powerpoint/2010/main" val="881941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xmlns="" id="{A3F4EEC1-A7CC-43B6-B712-E00F97B5118E}"/>
              </a:ext>
            </a:extLst>
          </p:cNvPr>
          <p:cNvSpPr/>
          <p:nvPr/>
        </p:nvSpPr>
        <p:spPr>
          <a:xfrm>
            <a:off x="9342783" y="0"/>
            <a:ext cx="2849217" cy="1319275"/>
          </a:xfrm>
          <a:custGeom>
            <a:avLst/>
            <a:gdLst>
              <a:gd name="connsiteX0" fmla="*/ 0 w 2431774"/>
              <a:gd name="connsiteY0" fmla="*/ 0 h 2431774"/>
              <a:gd name="connsiteX1" fmla="*/ 2431774 w 2431774"/>
              <a:gd name="connsiteY1" fmla="*/ 0 h 2431774"/>
              <a:gd name="connsiteX2" fmla="*/ 2431774 w 2431774"/>
              <a:gd name="connsiteY2" fmla="*/ 2431774 h 2431774"/>
              <a:gd name="connsiteX3" fmla="*/ 0 w 2431774"/>
              <a:gd name="connsiteY3" fmla="*/ 2431774 h 2431774"/>
              <a:gd name="connsiteX4" fmla="*/ 0 w 2431774"/>
              <a:gd name="connsiteY4" fmla="*/ 0 h 2431774"/>
              <a:gd name="connsiteX0" fmla="*/ 0 w 2431774"/>
              <a:gd name="connsiteY0" fmla="*/ 0 h 2431774"/>
              <a:gd name="connsiteX1" fmla="*/ 2431774 w 2431774"/>
              <a:gd name="connsiteY1" fmla="*/ 0 h 2431774"/>
              <a:gd name="connsiteX2" fmla="*/ 2431774 w 2431774"/>
              <a:gd name="connsiteY2" fmla="*/ 2431774 h 2431774"/>
              <a:gd name="connsiteX3" fmla="*/ 0 w 2431774"/>
              <a:gd name="connsiteY3" fmla="*/ 0 h 2431774"/>
              <a:gd name="connsiteX0" fmla="*/ 0 w 2431774"/>
              <a:gd name="connsiteY0" fmla="*/ 0 h 2103783"/>
              <a:gd name="connsiteX1" fmla="*/ 2431774 w 2431774"/>
              <a:gd name="connsiteY1" fmla="*/ 0 h 2103783"/>
              <a:gd name="connsiteX2" fmla="*/ 2431774 w 2431774"/>
              <a:gd name="connsiteY2" fmla="*/ 2103783 h 2103783"/>
              <a:gd name="connsiteX3" fmla="*/ 0 w 2431774"/>
              <a:gd name="connsiteY3" fmla="*/ 0 h 2103783"/>
            </a:gdLst>
            <a:ahLst/>
            <a:cxnLst>
              <a:cxn ang="0">
                <a:pos x="connsiteX0" y="connsiteY0"/>
              </a:cxn>
              <a:cxn ang="0">
                <a:pos x="connsiteX1" y="connsiteY1"/>
              </a:cxn>
              <a:cxn ang="0">
                <a:pos x="connsiteX2" y="connsiteY2"/>
              </a:cxn>
              <a:cxn ang="0">
                <a:pos x="connsiteX3" y="connsiteY3"/>
              </a:cxn>
            </a:cxnLst>
            <a:rect l="l" t="t" r="r" b="b"/>
            <a:pathLst>
              <a:path w="2431774" h="2103783">
                <a:moveTo>
                  <a:pt x="0" y="0"/>
                </a:moveTo>
                <a:lnTo>
                  <a:pt x="2431774" y="0"/>
                </a:lnTo>
                <a:lnTo>
                  <a:pt x="2431774" y="2103783"/>
                </a:lnTo>
                <a:lnTo>
                  <a:pt x="0" y="0"/>
                </a:lnTo>
                <a:close/>
              </a:path>
            </a:pathLst>
          </a:custGeom>
          <a:solidFill>
            <a:schemeClr val="accent1">
              <a:lumMod val="75000"/>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5">
            <a:extLst>
              <a:ext uri="{FF2B5EF4-FFF2-40B4-BE49-F238E27FC236}">
                <a16:creationId xmlns:a16="http://schemas.microsoft.com/office/drawing/2014/main" xmlns="" id="{9B45DF4A-673E-48D1-9F19-0F60ABB0B5AD}"/>
              </a:ext>
            </a:extLst>
          </p:cNvPr>
          <p:cNvSpPr/>
          <p:nvPr/>
        </p:nvSpPr>
        <p:spPr>
          <a:xfrm>
            <a:off x="9574032" y="-1"/>
            <a:ext cx="2617968" cy="492147"/>
          </a:xfrm>
          <a:custGeom>
            <a:avLst/>
            <a:gdLst>
              <a:gd name="connsiteX0" fmla="*/ 0 w 1202635"/>
              <a:gd name="connsiteY0" fmla="*/ 0 h 1202635"/>
              <a:gd name="connsiteX1" fmla="*/ 1202635 w 1202635"/>
              <a:gd name="connsiteY1" fmla="*/ 0 h 1202635"/>
              <a:gd name="connsiteX2" fmla="*/ 1202635 w 1202635"/>
              <a:gd name="connsiteY2" fmla="*/ 1202635 h 1202635"/>
              <a:gd name="connsiteX3" fmla="*/ 0 w 1202635"/>
              <a:gd name="connsiteY3" fmla="*/ 1202635 h 1202635"/>
              <a:gd name="connsiteX4" fmla="*/ 0 w 1202635"/>
              <a:gd name="connsiteY4" fmla="*/ 0 h 1202635"/>
              <a:gd name="connsiteX0" fmla="*/ 0 w 1202635"/>
              <a:gd name="connsiteY0" fmla="*/ 0 h 1202635"/>
              <a:gd name="connsiteX1" fmla="*/ 1202635 w 1202635"/>
              <a:gd name="connsiteY1" fmla="*/ 0 h 1202635"/>
              <a:gd name="connsiteX2" fmla="*/ 1202635 w 1202635"/>
              <a:gd name="connsiteY2" fmla="*/ 1202635 h 1202635"/>
              <a:gd name="connsiteX3" fmla="*/ 0 w 1202635"/>
              <a:gd name="connsiteY3" fmla="*/ 0 h 1202635"/>
              <a:gd name="connsiteX0" fmla="*/ 0 w 1202635"/>
              <a:gd name="connsiteY0" fmla="*/ 0 h 805070"/>
              <a:gd name="connsiteX1" fmla="*/ 1202635 w 1202635"/>
              <a:gd name="connsiteY1" fmla="*/ 0 h 805070"/>
              <a:gd name="connsiteX2" fmla="*/ 1202635 w 1202635"/>
              <a:gd name="connsiteY2" fmla="*/ 805070 h 805070"/>
              <a:gd name="connsiteX3" fmla="*/ 0 w 1202635"/>
              <a:gd name="connsiteY3" fmla="*/ 0 h 805070"/>
              <a:gd name="connsiteX0" fmla="*/ 0 w 2246243"/>
              <a:gd name="connsiteY0" fmla="*/ 0 h 805070"/>
              <a:gd name="connsiteX1" fmla="*/ 2246243 w 2246243"/>
              <a:gd name="connsiteY1" fmla="*/ 0 h 805070"/>
              <a:gd name="connsiteX2" fmla="*/ 2246243 w 2246243"/>
              <a:gd name="connsiteY2" fmla="*/ 805070 h 805070"/>
              <a:gd name="connsiteX3" fmla="*/ 0 w 2246243"/>
              <a:gd name="connsiteY3" fmla="*/ 0 h 805070"/>
            </a:gdLst>
            <a:ahLst/>
            <a:cxnLst>
              <a:cxn ang="0">
                <a:pos x="connsiteX0" y="connsiteY0"/>
              </a:cxn>
              <a:cxn ang="0">
                <a:pos x="connsiteX1" y="connsiteY1"/>
              </a:cxn>
              <a:cxn ang="0">
                <a:pos x="connsiteX2" y="connsiteY2"/>
              </a:cxn>
              <a:cxn ang="0">
                <a:pos x="connsiteX3" y="connsiteY3"/>
              </a:cxn>
            </a:cxnLst>
            <a:rect l="l" t="t" r="r" b="b"/>
            <a:pathLst>
              <a:path w="2246243" h="805070">
                <a:moveTo>
                  <a:pt x="0" y="0"/>
                </a:moveTo>
                <a:lnTo>
                  <a:pt x="2246243" y="0"/>
                </a:lnTo>
                <a:lnTo>
                  <a:pt x="2246243" y="805070"/>
                </a:ln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54035F08-057E-4381-8DA7-F6D9037F73BC}"/>
              </a:ext>
            </a:extLst>
          </p:cNvPr>
          <p:cNvSpPr txBox="1"/>
          <p:nvPr/>
        </p:nvSpPr>
        <p:spPr>
          <a:xfrm>
            <a:off x="795131" y="1415535"/>
            <a:ext cx="10601738" cy="1846659"/>
          </a:xfrm>
          <a:prstGeom prst="rect">
            <a:avLst/>
          </a:prstGeom>
          <a:noFill/>
        </p:spPr>
        <p:txBody>
          <a:bodyPr wrap="square" rtlCol="0">
            <a:spAutoFit/>
          </a:bodyPr>
          <a:lstStyle/>
          <a:p>
            <a:pPr algn="ctr"/>
            <a:r>
              <a:rPr lang="en-US" sz="6600" b="1" dirty="0"/>
              <a:t>Q&amp;A</a:t>
            </a:r>
          </a:p>
          <a:p>
            <a:pPr algn="ctr"/>
            <a:endParaRPr lang="en-US" sz="2400" dirty="0"/>
          </a:p>
          <a:p>
            <a:pPr algn="ctr"/>
            <a:endParaRPr lang="en-US" sz="2400" dirty="0"/>
          </a:p>
        </p:txBody>
      </p:sp>
      <p:sp>
        <p:nvSpPr>
          <p:cNvPr id="12" name="Rectangle 11">
            <a:extLst>
              <a:ext uri="{FF2B5EF4-FFF2-40B4-BE49-F238E27FC236}">
                <a16:creationId xmlns:a16="http://schemas.microsoft.com/office/drawing/2014/main" xmlns="" id="{070CF7CB-08B6-4237-BE7F-3A48591C4AFA}"/>
              </a:ext>
            </a:extLst>
          </p:cNvPr>
          <p:cNvSpPr/>
          <p:nvPr/>
        </p:nvSpPr>
        <p:spPr>
          <a:xfrm>
            <a:off x="4125157" y="2690336"/>
            <a:ext cx="3941685" cy="1477328"/>
          </a:xfrm>
          <a:prstGeom prst="rect">
            <a:avLst/>
          </a:prstGeom>
        </p:spPr>
        <p:txBody>
          <a:bodyPr wrap="square">
            <a:spAutoFit/>
          </a:bodyPr>
          <a:lstStyle/>
          <a:p>
            <a:r>
              <a:rPr lang="en-US" b="1" dirty="0"/>
              <a:t>Office Phone:	</a:t>
            </a:r>
            <a:r>
              <a:rPr lang="en-US" dirty="0"/>
              <a:t>973-378-2020</a:t>
            </a:r>
          </a:p>
          <a:p>
            <a:r>
              <a:rPr lang="en-US" b="1" dirty="0"/>
              <a:t>Email:		</a:t>
            </a:r>
            <a:r>
              <a:rPr lang="en-US" dirty="0"/>
              <a:t>sales@ferential.com</a:t>
            </a:r>
          </a:p>
          <a:p>
            <a:r>
              <a:rPr lang="en-US" b="1" dirty="0"/>
              <a:t>Ferential Website:	</a:t>
            </a:r>
            <a:r>
              <a:rPr lang="en-US" dirty="0"/>
              <a:t>ferential.com</a:t>
            </a:r>
          </a:p>
          <a:p>
            <a:r>
              <a:rPr lang="en-US" b="1" dirty="0"/>
              <a:t>NY AIR Website:	</a:t>
            </a:r>
            <a:r>
              <a:rPr lang="en-US" dirty="0"/>
              <a:t>ny-air.org</a:t>
            </a:r>
          </a:p>
          <a:p>
            <a:endParaRPr lang="en-US" dirty="0"/>
          </a:p>
        </p:txBody>
      </p:sp>
      <p:grpSp>
        <p:nvGrpSpPr>
          <p:cNvPr id="2" name="Group 1">
            <a:extLst>
              <a:ext uri="{FF2B5EF4-FFF2-40B4-BE49-F238E27FC236}">
                <a16:creationId xmlns:a16="http://schemas.microsoft.com/office/drawing/2014/main" xmlns="" id="{5DE4AEC1-8140-4A21-A7CF-621C9F4C4900}"/>
              </a:ext>
            </a:extLst>
          </p:cNvPr>
          <p:cNvGrpSpPr/>
          <p:nvPr/>
        </p:nvGrpSpPr>
        <p:grpSpPr>
          <a:xfrm>
            <a:off x="3418153" y="4167664"/>
            <a:ext cx="5355693" cy="1399100"/>
            <a:chOff x="3308911" y="4236632"/>
            <a:chExt cx="5355693" cy="1399100"/>
          </a:xfrm>
        </p:grpSpPr>
        <p:grpSp>
          <p:nvGrpSpPr>
            <p:cNvPr id="11" name="Group 10">
              <a:extLst>
                <a:ext uri="{FF2B5EF4-FFF2-40B4-BE49-F238E27FC236}">
                  <a16:creationId xmlns:a16="http://schemas.microsoft.com/office/drawing/2014/main" xmlns="" id="{67B419EF-18DD-417D-A11E-932386E523E6}"/>
                </a:ext>
              </a:extLst>
            </p:cNvPr>
            <p:cNvGrpSpPr/>
            <p:nvPr/>
          </p:nvGrpSpPr>
          <p:grpSpPr>
            <a:xfrm>
              <a:off x="3308911" y="4250737"/>
              <a:ext cx="2668248" cy="1384995"/>
              <a:chOff x="4346942" y="5067484"/>
              <a:chExt cx="2668248" cy="1384995"/>
            </a:xfrm>
          </p:grpSpPr>
          <p:pic>
            <p:nvPicPr>
              <p:cNvPr id="6" name="Picture 5">
                <a:extLst>
                  <a:ext uri="{FF2B5EF4-FFF2-40B4-BE49-F238E27FC236}">
                    <a16:creationId xmlns:a16="http://schemas.microsoft.com/office/drawing/2014/main" xmlns="" id="{4AD6D80C-AFEF-4840-81BB-65F5AF9295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8688" y="5163744"/>
                <a:ext cx="1206502" cy="1192474"/>
              </a:xfrm>
              <a:prstGeom prst="rect">
                <a:avLst/>
              </a:prstGeom>
            </p:spPr>
          </p:pic>
          <p:sp>
            <p:nvSpPr>
              <p:cNvPr id="8" name="TextBox 7">
                <a:extLst>
                  <a:ext uri="{FF2B5EF4-FFF2-40B4-BE49-F238E27FC236}">
                    <a16:creationId xmlns:a16="http://schemas.microsoft.com/office/drawing/2014/main" xmlns="" id="{D08C17CD-B484-4174-8FD7-BF4CEF6F91AF}"/>
                  </a:ext>
                </a:extLst>
              </p:cNvPr>
              <p:cNvSpPr txBox="1"/>
              <p:nvPr/>
            </p:nvSpPr>
            <p:spPr>
              <a:xfrm>
                <a:off x="4346942" y="5067484"/>
                <a:ext cx="1461746" cy="1384995"/>
              </a:xfrm>
              <a:prstGeom prst="rect">
                <a:avLst/>
              </a:prstGeom>
              <a:noFill/>
            </p:spPr>
            <p:txBody>
              <a:bodyPr wrap="none" rtlCol="0">
                <a:spAutoFit/>
              </a:bodyPr>
              <a:lstStyle/>
              <a:p>
                <a:pPr algn="r"/>
                <a:r>
                  <a:rPr lang="en-US" sz="2800" dirty="0">
                    <a:solidFill>
                      <a:schemeClr val="accent1">
                        <a:lumMod val="50000"/>
                      </a:schemeClr>
                    </a:solidFill>
                  </a:rPr>
                  <a:t>Ferential</a:t>
                </a:r>
              </a:p>
              <a:p>
                <a:pPr algn="r"/>
                <a:r>
                  <a:rPr lang="en-US" sz="2800" dirty="0">
                    <a:solidFill>
                      <a:schemeClr val="accent1">
                        <a:lumMod val="50000"/>
                      </a:schemeClr>
                    </a:solidFill>
                  </a:rPr>
                  <a:t>Systems</a:t>
                </a:r>
              </a:p>
              <a:p>
                <a:pPr algn="r"/>
                <a:r>
                  <a:rPr lang="en-US" sz="2800" dirty="0">
                    <a:solidFill>
                      <a:schemeClr val="accent1">
                        <a:lumMod val="50000"/>
                      </a:schemeClr>
                    </a:solidFill>
                  </a:rPr>
                  <a:t>Inc</a:t>
                </a:r>
              </a:p>
            </p:txBody>
          </p:sp>
        </p:grpSp>
        <p:pic>
          <p:nvPicPr>
            <p:cNvPr id="9" name="Picture 2" descr="New York Alternative Investment Roundtable">
              <a:hlinkClick r:id="rId4"/>
              <a:extLst>
                <a:ext uri="{FF2B5EF4-FFF2-40B4-BE49-F238E27FC236}">
                  <a16:creationId xmlns:a16="http://schemas.microsoft.com/office/drawing/2014/main" xmlns="" id="{5A2F7A36-3083-4B43-889C-1E4711FB64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2545" y="4236632"/>
              <a:ext cx="1982059" cy="13991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38973051"/>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1470" y="0"/>
            <a:ext cx="11281410" cy="6858000"/>
          </a:xfrm>
          <a:prstGeom prst="rect">
            <a:avLst/>
          </a:prstGeom>
        </p:spPr>
      </p:pic>
    </p:spTree>
    <p:extLst>
      <p:ext uri="{BB962C8B-B14F-4D97-AF65-F5344CB8AC3E}">
        <p14:creationId xmlns:p14="http://schemas.microsoft.com/office/powerpoint/2010/main" val="354543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627CA6B0-22E3-4D14-9752-A3E59C4CBDCF}"/>
              </a:ext>
            </a:extLst>
          </p:cNvPr>
          <p:cNvPicPr>
            <a:picLocks noChangeAspect="1"/>
          </p:cNvPicPr>
          <p:nvPr/>
        </p:nvPicPr>
        <p:blipFill rotWithShape="1">
          <a:blip r:embed="rId2" cstate="print">
            <a:alphaModFix amt="21000"/>
            <a:extLst>
              <a:ext uri="{28A0092B-C50C-407E-A947-70E740481C1C}">
                <a14:useLocalDpi xmlns:a14="http://schemas.microsoft.com/office/drawing/2010/main" val="0"/>
              </a:ext>
            </a:extLst>
          </a:blip>
          <a:srcRect t="23882"/>
          <a:stretch/>
        </p:blipFill>
        <p:spPr>
          <a:xfrm>
            <a:off x="0" y="3757"/>
            <a:ext cx="6816754" cy="6854243"/>
          </a:xfrm>
          <a:prstGeom prst="rect">
            <a:avLst/>
          </a:prstGeom>
        </p:spPr>
      </p:pic>
      <p:sp>
        <p:nvSpPr>
          <p:cNvPr id="4" name="Rectangle 3">
            <a:extLst>
              <a:ext uri="{FF2B5EF4-FFF2-40B4-BE49-F238E27FC236}">
                <a16:creationId xmlns:a16="http://schemas.microsoft.com/office/drawing/2014/main" xmlns="" id="{F646D151-3E55-4C9D-ADD2-6C0004AD3A41}"/>
              </a:ext>
            </a:extLst>
          </p:cNvPr>
          <p:cNvSpPr/>
          <p:nvPr/>
        </p:nvSpPr>
        <p:spPr>
          <a:xfrm>
            <a:off x="4265413" y="1"/>
            <a:ext cx="7926587" cy="6857999"/>
          </a:xfrm>
          <a:custGeom>
            <a:avLst/>
            <a:gdLst>
              <a:gd name="connsiteX0" fmla="*/ 0 w 7898295"/>
              <a:gd name="connsiteY0" fmla="*/ 0 h 6858000"/>
              <a:gd name="connsiteX1" fmla="*/ 7898295 w 7898295"/>
              <a:gd name="connsiteY1" fmla="*/ 0 h 6858000"/>
              <a:gd name="connsiteX2" fmla="*/ 7898295 w 7898295"/>
              <a:gd name="connsiteY2" fmla="*/ 6858000 h 6858000"/>
              <a:gd name="connsiteX3" fmla="*/ 0 w 7898295"/>
              <a:gd name="connsiteY3" fmla="*/ 6858000 h 6858000"/>
              <a:gd name="connsiteX4" fmla="*/ 0 w 7898295"/>
              <a:gd name="connsiteY4" fmla="*/ 0 h 6858000"/>
              <a:gd name="connsiteX0" fmla="*/ 1749287 w 9647582"/>
              <a:gd name="connsiteY0" fmla="*/ 0 h 6887817"/>
              <a:gd name="connsiteX1" fmla="*/ 9647582 w 9647582"/>
              <a:gd name="connsiteY1" fmla="*/ 0 h 6887817"/>
              <a:gd name="connsiteX2" fmla="*/ 9647582 w 9647582"/>
              <a:gd name="connsiteY2" fmla="*/ 6858000 h 6887817"/>
              <a:gd name="connsiteX3" fmla="*/ 0 w 9647582"/>
              <a:gd name="connsiteY3" fmla="*/ 6887817 h 6887817"/>
              <a:gd name="connsiteX4" fmla="*/ 1749287 w 9647582"/>
              <a:gd name="connsiteY4" fmla="*/ 0 h 6887817"/>
              <a:gd name="connsiteX0" fmla="*/ 3452885 w 11351180"/>
              <a:gd name="connsiteY0" fmla="*/ 0 h 6858000"/>
              <a:gd name="connsiteX1" fmla="*/ 11351180 w 11351180"/>
              <a:gd name="connsiteY1" fmla="*/ 0 h 6858000"/>
              <a:gd name="connsiteX2" fmla="*/ 11351180 w 11351180"/>
              <a:gd name="connsiteY2" fmla="*/ 6858000 h 6858000"/>
              <a:gd name="connsiteX3" fmla="*/ 0 w 11351180"/>
              <a:gd name="connsiteY3" fmla="*/ 6848060 h 6858000"/>
              <a:gd name="connsiteX4" fmla="*/ 3452885 w 11351180"/>
              <a:gd name="connsiteY4" fmla="*/ 0 h 6858000"/>
              <a:gd name="connsiteX0" fmla="*/ 3452885 w 11351180"/>
              <a:gd name="connsiteY0" fmla="*/ 0 h 6858000"/>
              <a:gd name="connsiteX1" fmla="*/ 11351180 w 11351180"/>
              <a:gd name="connsiteY1" fmla="*/ 0 h 6858000"/>
              <a:gd name="connsiteX2" fmla="*/ 11351180 w 11351180"/>
              <a:gd name="connsiteY2" fmla="*/ 6858000 h 6858000"/>
              <a:gd name="connsiteX3" fmla="*/ 0 w 11351180"/>
              <a:gd name="connsiteY3" fmla="*/ 6848060 h 6858000"/>
              <a:gd name="connsiteX4" fmla="*/ 3452885 w 11351180"/>
              <a:gd name="connsiteY4" fmla="*/ 0 h 6858000"/>
              <a:gd name="connsiteX0" fmla="*/ 3452885 w 11351180"/>
              <a:gd name="connsiteY0" fmla="*/ 0 h 6858000"/>
              <a:gd name="connsiteX1" fmla="*/ 11351180 w 11351180"/>
              <a:gd name="connsiteY1" fmla="*/ 0 h 6858000"/>
              <a:gd name="connsiteX2" fmla="*/ 11351180 w 11351180"/>
              <a:gd name="connsiteY2" fmla="*/ 6858000 h 6858000"/>
              <a:gd name="connsiteX3" fmla="*/ 0 w 11351180"/>
              <a:gd name="connsiteY3" fmla="*/ 6848060 h 6858000"/>
              <a:gd name="connsiteX4" fmla="*/ 3452885 w 11351180"/>
              <a:gd name="connsiteY4" fmla="*/ 0 h 6858000"/>
              <a:gd name="connsiteX0" fmla="*/ 3452885 w 11351180"/>
              <a:gd name="connsiteY0" fmla="*/ 0 h 6858000"/>
              <a:gd name="connsiteX1" fmla="*/ 11351180 w 11351180"/>
              <a:gd name="connsiteY1" fmla="*/ 0 h 6858000"/>
              <a:gd name="connsiteX2" fmla="*/ 11351180 w 11351180"/>
              <a:gd name="connsiteY2" fmla="*/ 6858000 h 6858000"/>
              <a:gd name="connsiteX3" fmla="*/ 0 w 11351180"/>
              <a:gd name="connsiteY3" fmla="*/ 6848060 h 6858000"/>
              <a:gd name="connsiteX4" fmla="*/ 3452885 w 11351180"/>
              <a:gd name="connsiteY4" fmla="*/ 0 h 6858000"/>
              <a:gd name="connsiteX0" fmla="*/ 3452885 w 11351180"/>
              <a:gd name="connsiteY0" fmla="*/ 0 h 6858000"/>
              <a:gd name="connsiteX1" fmla="*/ 11351180 w 11351180"/>
              <a:gd name="connsiteY1" fmla="*/ 0 h 6858000"/>
              <a:gd name="connsiteX2" fmla="*/ 11351180 w 11351180"/>
              <a:gd name="connsiteY2" fmla="*/ 6858000 h 6858000"/>
              <a:gd name="connsiteX3" fmla="*/ 0 w 11351180"/>
              <a:gd name="connsiteY3" fmla="*/ 6855680 h 6858000"/>
              <a:gd name="connsiteX4" fmla="*/ 3452885 w 1135118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1180" h="6858000">
                <a:moveTo>
                  <a:pt x="3452885" y="0"/>
                </a:moveTo>
                <a:lnTo>
                  <a:pt x="11351180" y="0"/>
                </a:lnTo>
                <a:lnTo>
                  <a:pt x="11351180" y="6858000"/>
                </a:lnTo>
                <a:lnTo>
                  <a:pt x="0" y="6855680"/>
                </a:lnTo>
                <a:lnTo>
                  <a:pt x="3452885" y="0"/>
                </a:lnTo>
                <a:close/>
              </a:path>
            </a:pathLst>
          </a:custGeom>
          <a:solidFill>
            <a:srgbClr val="5977A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C5F4D631-3924-4100-9F03-B0AFECD4ACEA}"/>
              </a:ext>
            </a:extLst>
          </p:cNvPr>
          <p:cNvSpPr/>
          <p:nvPr/>
        </p:nvSpPr>
        <p:spPr>
          <a:xfrm>
            <a:off x="5605072" y="0"/>
            <a:ext cx="6588756" cy="6854243"/>
          </a:xfrm>
          <a:custGeom>
            <a:avLst/>
            <a:gdLst>
              <a:gd name="connsiteX0" fmla="*/ 0 w 6655905"/>
              <a:gd name="connsiteY0" fmla="*/ 0 h 6854245"/>
              <a:gd name="connsiteX1" fmla="*/ 6655905 w 6655905"/>
              <a:gd name="connsiteY1" fmla="*/ 0 h 6854245"/>
              <a:gd name="connsiteX2" fmla="*/ 6655905 w 6655905"/>
              <a:gd name="connsiteY2" fmla="*/ 6854245 h 6854245"/>
              <a:gd name="connsiteX3" fmla="*/ 0 w 6655905"/>
              <a:gd name="connsiteY3" fmla="*/ 6854245 h 6854245"/>
              <a:gd name="connsiteX4" fmla="*/ 0 w 6655905"/>
              <a:gd name="connsiteY4" fmla="*/ 0 h 6854245"/>
              <a:gd name="connsiteX0" fmla="*/ 1709531 w 8365436"/>
              <a:gd name="connsiteY0" fmla="*/ 0 h 6864184"/>
              <a:gd name="connsiteX1" fmla="*/ 8365436 w 8365436"/>
              <a:gd name="connsiteY1" fmla="*/ 0 h 6864184"/>
              <a:gd name="connsiteX2" fmla="*/ 8365436 w 8365436"/>
              <a:gd name="connsiteY2" fmla="*/ 6854245 h 6864184"/>
              <a:gd name="connsiteX3" fmla="*/ 0 w 8365436"/>
              <a:gd name="connsiteY3" fmla="*/ 6864184 h 6864184"/>
              <a:gd name="connsiteX4" fmla="*/ 1709531 w 8365436"/>
              <a:gd name="connsiteY4" fmla="*/ 0 h 686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5436" h="6864184">
                <a:moveTo>
                  <a:pt x="1709531" y="0"/>
                </a:moveTo>
                <a:lnTo>
                  <a:pt x="8365436" y="0"/>
                </a:lnTo>
                <a:lnTo>
                  <a:pt x="8365436" y="6854245"/>
                </a:lnTo>
                <a:lnTo>
                  <a:pt x="0" y="6864184"/>
                </a:lnTo>
                <a:lnTo>
                  <a:pt x="1709531" y="0"/>
                </a:lnTo>
                <a:close/>
              </a:path>
            </a:pathLst>
          </a:custGeom>
          <a:solidFill>
            <a:schemeClr val="accent1">
              <a:lumMod val="50000"/>
            </a:schemeClr>
          </a:solidFill>
          <a:ln w="381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0CCC701B-6F69-4C59-9209-003E635C2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302" y="5370191"/>
            <a:ext cx="831066" cy="821402"/>
          </a:xfrm>
          <a:prstGeom prst="rect">
            <a:avLst/>
          </a:prstGeom>
        </p:spPr>
      </p:pic>
      <p:sp>
        <p:nvSpPr>
          <p:cNvPr id="11" name="TextBox 10">
            <a:extLst>
              <a:ext uri="{FF2B5EF4-FFF2-40B4-BE49-F238E27FC236}">
                <a16:creationId xmlns:a16="http://schemas.microsoft.com/office/drawing/2014/main" xmlns="" id="{753F5746-8338-465D-B8C9-84A4BE562D45}"/>
              </a:ext>
            </a:extLst>
          </p:cNvPr>
          <p:cNvSpPr txBox="1"/>
          <p:nvPr/>
        </p:nvSpPr>
        <p:spPr>
          <a:xfrm>
            <a:off x="9675662" y="5349478"/>
            <a:ext cx="1008096" cy="923330"/>
          </a:xfrm>
          <a:prstGeom prst="rect">
            <a:avLst/>
          </a:prstGeom>
          <a:noFill/>
        </p:spPr>
        <p:txBody>
          <a:bodyPr wrap="none" rtlCol="0">
            <a:spAutoFit/>
          </a:bodyPr>
          <a:lstStyle/>
          <a:p>
            <a:pPr algn="r"/>
            <a:r>
              <a:rPr lang="en-US" dirty="0">
                <a:solidFill>
                  <a:schemeClr val="bg1"/>
                </a:solidFill>
              </a:rPr>
              <a:t>Ferential</a:t>
            </a:r>
          </a:p>
          <a:p>
            <a:pPr algn="r"/>
            <a:r>
              <a:rPr lang="en-US" dirty="0">
                <a:solidFill>
                  <a:schemeClr val="bg1"/>
                </a:solidFill>
              </a:rPr>
              <a:t>Systems</a:t>
            </a:r>
          </a:p>
          <a:p>
            <a:pPr algn="r"/>
            <a:r>
              <a:rPr lang="en-US" dirty="0">
                <a:solidFill>
                  <a:schemeClr val="bg1"/>
                </a:solidFill>
              </a:rPr>
              <a:t>Inc</a:t>
            </a:r>
          </a:p>
        </p:txBody>
      </p:sp>
      <p:sp>
        <p:nvSpPr>
          <p:cNvPr id="2" name="Title 1">
            <a:extLst>
              <a:ext uri="{FF2B5EF4-FFF2-40B4-BE49-F238E27FC236}">
                <a16:creationId xmlns:a16="http://schemas.microsoft.com/office/drawing/2014/main" xmlns="" id="{BE512E6E-ECDE-4B39-A384-4C15CFE7903E}"/>
              </a:ext>
            </a:extLst>
          </p:cNvPr>
          <p:cNvSpPr>
            <a:spLocks noGrp="1"/>
          </p:cNvSpPr>
          <p:nvPr>
            <p:ph type="ctrTitle"/>
          </p:nvPr>
        </p:nvSpPr>
        <p:spPr>
          <a:xfrm>
            <a:off x="6958144" y="645557"/>
            <a:ext cx="4600224" cy="4470729"/>
          </a:xfrm>
        </p:spPr>
        <p:txBody>
          <a:bodyPr anchor="t">
            <a:normAutofit fontScale="90000"/>
          </a:bodyPr>
          <a:lstStyle/>
          <a:p>
            <a:pPr algn="r"/>
            <a:r>
              <a:rPr lang="en-US" sz="8000" dirty="0">
                <a:solidFill>
                  <a:schemeClr val="bg1"/>
                </a:solidFill>
                <a:latin typeface="+mn-lt"/>
              </a:rPr>
              <a:t>Total</a:t>
            </a:r>
            <a:br>
              <a:rPr lang="en-US" sz="8000" dirty="0">
                <a:solidFill>
                  <a:schemeClr val="bg1"/>
                </a:solidFill>
                <a:latin typeface="+mn-lt"/>
              </a:rPr>
            </a:br>
            <a:r>
              <a:rPr lang="en-US" sz="8000" dirty="0">
                <a:solidFill>
                  <a:schemeClr val="bg1"/>
                </a:solidFill>
                <a:latin typeface="+mn-lt"/>
              </a:rPr>
              <a:t>Return</a:t>
            </a:r>
            <a:br>
              <a:rPr lang="en-US" sz="8000" dirty="0">
                <a:solidFill>
                  <a:schemeClr val="bg1"/>
                </a:solidFill>
                <a:latin typeface="+mn-lt"/>
              </a:rPr>
            </a:br>
            <a:r>
              <a:rPr lang="en-US" sz="8000" dirty="0">
                <a:solidFill>
                  <a:schemeClr val="bg1"/>
                </a:solidFill>
                <a:latin typeface="+mn-lt"/>
              </a:rPr>
              <a:t>Swaps</a:t>
            </a:r>
            <a:br>
              <a:rPr lang="en-US" sz="8000" dirty="0">
                <a:solidFill>
                  <a:schemeClr val="bg1"/>
                </a:solidFill>
                <a:latin typeface="+mn-lt"/>
              </a:rPr>
            </a:br>
            <a:r>
              <a:rPr lang="en-US" sz="3100" dirty="0">
                <a:solidFill>
                  <a:srgbClr val="203864"/>
                </a:solidFill>
                <a:latin typeface="+mn-lt"/>
              </a:rPr>
              <a:t>.</a:t>
            </a:r>
            <a:r>
              <a:rPr lang="en-US" sz="1600" dirty="0">
                <a:solidFill>
                  <a:srgbClr val="203864"/>
                </a:solidFill>
                <a:latin typeface="+mn-lt"/>
              </a:rPr>
              <a:t/>
            </a:r>
            <a:br>
              <a:rPr lang="en-US" sz="1600" dirty="0">
                <a:solidFill>
                  <a:srgbClr val="203864"/>
                </a:solidFill>
                <a:latin typeface="+mn-lt"/>
              </a:rPr>
            </a:br>
            <a:r>
              <a:rPr lang="en-US" sz="3600" dirty="0">
                <a:solidFill>
                  <a:schemeClr val="bg1"/>
                </a:solidFill>
                <a:latin typeface="+mn-lt"/>
              </a:rPr>
              <a:t>How Investors Can Use Them to Boost Returns</a:t>
            </a:r>
            <a:br>
              <a:rPr lang="en-US" sz="3600" dirty="0">
                <a:solidFill>
                  <a:schemeClr val="bg1"/>
                </a:solidFill>
                <a:latin typeface="+mn-lt"/>
              </a:rPr>
            </a:br>
            <a:endParaRPr lang="en-US" sz="3200" dirty="0">
              <a:solidFill>
                <a:schemeClr val="bg1"/>
              </a:solidFill>
              <a:latin typeface="+mn-lt"/>
            </a:endParaRPr>
          </a:p>
        </p:txBody>
      </p:sp>
      <p:sp>
        <p:nvSpPr>
          <p:cNvPr id="3" name="TextBox 2">
            <a:extLst>
              <a:ext uri="{FF2B5EF4-FFF2-40B4-BE49-F238E27FC236}">
                <a16:creationId xmlns:a16="http://schemas.microsoft.com/office/drawing/2014/main" xmlns="" id="{B1C895CC-C0E5-43C7-AB97-B51F5ACD61DA}"/>
              </a:ext>
            </a:extLst>
          </p:cNvPr>
          <p:cNvSpPr txBox="1"/>
          <p:nvPr/>
        </p:nvSpPr>
        <p:spPr>
          <a:xfrm>
            <a:off x="0" y="6492424"/>
            <a:ext cx="1109709" cy="369332"/>
          </a:xfrm>
          <a:prstGeom prst="rect">
            <a:avLst/>
          </a:prstGeom>
          <a:noFill/>
        </p:spPr>
        <p:txBody>
          <a:bodyPr wrap="square" rtlCol="0">
            <a:spAutoFit/>
          </a:bodyPr>
          <a:lstStyle/>
          <a:p>
            <a:r>
              <a:rPr lang="en-US" dirty="0"/>
              <a:t>1.29.2019</a:t>
            </a:r>
          </a:p>
        </p:txBody>
      </p:sp>
      <p:pic>
        <p:nvPicPr>
          <p:cNvPr id="12" name="Picture 2" descr="New York Alternative Investment Roundtable">
            <a:hlinkClick r:id="rId4"/>
            <a:extLst>
              <a:ext uri="{FF2B5EF4-FFF2-40B4-BE49-F238E27FC236}">
                <a16:creationId xmlns:a16="http://schemas.microsoft.com/office/drawing/2014/main" xmlns="" id="{ACA35FA1-76F6-4D5D-B6F7-FD7FFC46B5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0200" y="5209392"/>
            <a:ext cx="1619250" cy="1143000"/>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Left-Right 12">
            <a:extLst>
              <a:ext uri="{FF2B5EF4-FFF2-40B4-BE49-F238E27FC236}">
                <a16:creationId xmlns:a16="http://schemas.microsoft.com/office/drawing/2014/main" xmlns="" id="{DD25F984-9C39-4C51-9207-60C77F75E05E}"/>
              </a:ext>
            </a:extLst>
          </p:cNvPr>
          <p:cNvSpPr/>
          <p:nvPr/>
        </p:nvSpPr>
        <p:spPr>
          <a:xfrm rot="2154205">
            <a:off x="1347523" y="2559077"/>
            <a:ext cx="2214480" cy="707486"/>
          </a:xfrm>
          <a:prstGeom prst="leftRightArrow">
            <a:avLst/>
          </a:prstGeom>
          <a:solidFill>
            <a:schemeClr val="accent1">
              <a:lumMod val="50000"/>
            </a:schemeClr>
          </a:solidFill>
          <a:ln>
            <a:noFill/>
          </a:ln>
          <a:scene3d>
            <a:camera prst="perspectiveContrastingLeftFacing" fov="7200000">
              <a:rot lat="0" lon="2636332" rev="21386789"/>
            </a:camera>
            <a:lightRig rig="threePt" dir="t">
              <a:rot lat="0" lon="0" rev="13800000"/>
            </a:lightRig>
          </a:scene3d>
          <a:sp3d extrusionH="31750">
            <a:bevelT w="0" h="0"/>
            <a:bevelB w="4445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LIBOR         S&amp;P</a:t>
            </a:r>
          </a:p>
        </p:txBody>
      </p:sp>
      <p:pic>
        <p:nvPicPr>
          <p:cNvPr id="14" name="Picture 13">
            <a:extLst>
              <a:ext uri="{FF2B5EF4-FFF2-40B4-BE49-F238E27FC236}">
                <a16:creationId xmlns:a16="http://schemas.microsoft.com/office/drawing/2014/main" xmlns="" id="{E9EFBA3A-438F-4EF4-9367-E52E282B03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9137" y="2980973"/>
            <a:ext cx="2692731" cy="1735380"/>
          </a:xfrm>
          <a:prstGeom prst="rect">
            <a:avLst/>
          </a:prstGeom>
          <a:effectLst>
            <a:glow>
              <a:schemeClr val="bg1">
                <a:alpha val="0"/>
              </a:schemeClr>
            </a:glow>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xmlns="" id="{436F7DDC-1FE0-45F3-A8B7-8A7C93B41F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065" y="1382311"/>
            <a:ext cx="1756768" cy="1132182"/>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051878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646D151-3E55-4C9D-ADD2-6C0004AD3A41}"/>
              </a:ext>
            </a:extLst>
          </p:cNvPr>
          <p:cNvSpPr/>
          <p:nvPr/>
        </p:nvSpPr>
        <p:spPr>
          <a:xfrm>
            <a:off x="4265413" y="1"/>
            <a:ext cx="7926587" cy="6857999"/>
          </a:xfrm>
          <a:custGeom>
            <a:avLst/>
            <a:gdLst>
              <a:gd name="connsiteX0" fmla="*/ 0 w 7898295"/>
              <a:gd name="connsiteY0" fmla="*/ 0 h 6858000"/>
              <a:gd name="connsiteX1" fmla="*/ 7898295 w 7898295"/>
              <a:gd name="connsiteY1" fmla="*/ 0 h 6858000"/>
              <a:gd name="connsiteX2" fmla="*/ 7898295 w 7898295"/>
              <a:gd name="connsiteY2" fmla="*/ 6858000 h 6858000"/>
              <a:gd name="connsiteX3" fmla="*/ 0 w 7898295"/>
              <a:gd name="connsiteY3" fmla="*/ 6858000 h 6858000"/>
              <a:gd name="connsiteX4" fmla="*/ 0 w 7898295"/>
              <a:gd name="connsiteY4" fmla="*/ 0 h 6858000"/>
              <a:gd name="connsiteX0" fmla="*/ 1749287 w 9647582"/>
              <a:gd name="connsiteY0" fmla="*/ 0 h 6887817"/>
              <a:gd name="connsiteX1" fmla="*/ 9647582 w 9647582"/>
              <a:gd name="connsiteY1" fmla="*/ 0 h 6887817"/>
              <a:gd name="connsiteX2" fmla="*/ 9647582 w 9647582"/>
              <a:gd name="connsiteY2" fmla="*/ 6858000 h 6887817"/>
              <a:gd name="connsiteX3" fmla="*/ 0 w 9647582"/>
              <a:gd name="connsiteY3" fmla="*/ 6887817 h 6887817"/>
              <a:gd name="connsiteX4" fmla="*/ 1749287 w 9647582"/>
              <a:gd name="connsiteY4" fmla="*/ 0 h 6887817"/>
              <a:gd name="connsiteX0" fmla="*/ 3452885 w 11351180"/>
              <a:gd name="connsiteY0" fmla="*/ 0 h 6858000"/>
              <a:gd name="connsiteX1" fmla="*/ 11351180 w 11351180"/>
              <a:gd name="connsiteY1" fmla="*/ 0 h 6858000"/>
              <a:gd name="connsiteX2" fmla="*/ 11351180 w 11351180"/>
              <a:gd name="connsiteY2" fmla="*/ 6858000 h 6858000"/>
              <a:gd name="connsiteX3" fmla="*/ 0 w 11351180"/>
              <a:gd name="connsiteY3" fmla="*/ 6848060 h 6858000"/>
              <a:gd name="connsiteX4" fmla="*/ 3452885 w 11351180"/>
              <a:gd name="connsiteY4" fmla="*/ 0 h 6858000"/>
              <a:gd name="connsiteX0" fmla="*/ 3452885 w 11351180"/>
              <a:gd name="connsiteY0" fmla="*/ 0 h 6858000"/>
              <a:gd name="connsiteX1" fmla="*/ 11351180 w 11351180"/>
              <a:gd name="connsiteY1" fmla="*/ 0 h 6858000"/>
              <a:gd name="connsiteX2" fmla="*/ 11351180 w 11351180"/>
              <a:gd name="connsiteY2" fmla="*/ 6858000 h 6858000"/>
              <a:gd name="connsiteX3" fmla="*/ 0 w 11351180"/>
              <a:gd name="connsiteY3" fmla="*/ 6848060 h 6858000"/>
              <a:gd name="connsiteX4" fmla="*/ 3452885 w 11351180"/>
              <a:gd name="connsiteY4" fmla="*/ 0 h 6858000"/>
              <a:gd name="connsiteX0" fmla="*/ 3452885 w 11351180"/>
              <a:gd name="connsiteY0" fmla="*/ 0 h 6858000"/>
              <a:gd name="connsiteX1" fmla="*/ 11351180 w 11351180"/>
              <a:gd name="connsiteY1" fmla="*/ 0 h 6858000"/>
              <a:gd name="connsiteX2" fmla="*/ 11351180 w 11351180"/>
              <a:gd name="connsiteY2" fmla="*/ 6858000 h 6858000"/>
              <a:gd name="connsiteX3" fmla="*/ 0 w 11351180"/>
              <a:gd name="connsiteY3" fmla="*/ 6848060 h 6858000"/>
              <a:gd name="connsiteX4" fmla="*/ 3452885 w 11351180"/>
              <a:gd name="connsiteY4" fmla="*/ 0 h 6858000"/>
              <a:gd name="connsiteX0" fmla="*/ 3452885 w 11351180"/>
              <a:gd name="connsiteY0" fmla="*/ 0 h 6858000"/>
              <a:gd name="connsiteX1" fmla="*/ 11351180 w 11351180"/>
              <a:gd name="connsiteY1" fmla="*/ 0 h 6858000"/>
              <a:gd name="connsiteX2" fmla="*/ 11351180 w 11351180"/>
              <a:gd name="connsiteY2" fmla="*/ 6858000 h 6858000"/>
              <a:gd name="connsiteX3" fmla="*/ 0 w 11351180"/>
              <a:gd name="connsiteY3" fmla="*/ 6848060 h 6858000"/>
              <a:gd name="connsiteX4" fmla="*/ 3452885 w 11351180"/>
              <a:gd name="connsiteY4" fmla="*/ 0 h 6858000"/>
              <a:gd name="connsiteX0" fmla="*/ 3452885 w 11351180"/>
              <a:gd name="connsiteY0" fmla="*/ 0 h 6858000"/>
              <a:gd name="connsiteX1" fmla="*/ 11351180 w 11351180"/>
              <a:gd name="connsiteY1" fmla="*/ 0 h 6858000"/>
              <a:gd name="connsiteX2" fmla="*/ 11351180 w 11351180"/>
              <a:gd name="connsiteY2" fmla="*/ 6858000 h 6858000"/>
              <a:gd name="connsiteX3" fmla="*/ 0 w 11351180"/>
              <a:gd name="connsiteY3" fmla="*/ 6855680 h 6858000"/>
              <a:gd name="connsiteX4" fmla="*/ 3452885 w 1135118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1180" h="6858000">
                <a:moveTo>
                  <a:pt x="3452885" y="0"/>
                </a:moveTo>
                <a:lnTo>
                  <a:pt x="11351180" y="0"/>
                </a:lnTo>
                <a:lnTo>
                  <a:pt x="11351180" y="6858000"/>
                </a:lnTo>
                <a:lnTo>
                  <a:pt x="0" y="6855680"/>
                </a:lnTo>
                <a:lnTo>
                  <a:pt x="3452885" y="0"/>
                </a:lnTo>
                <a:close/>
              </a:path>
            </a:pathLst>
          </a:custGeom>
          <a:solidFill>
            <a:srgbClr val="20386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C5F4D631-3924-4100-9F03-B0AFECD4ACEA}"/>
              </a:ext>
            </a:extLst>
          </p:cNvPr>
          <p:cNvSpPr/>
          <p:nvPr/>
        </p:nvSpPr>
        <p:spPr>
          <a:xfrm>
            <a:off x="5605072" y="0"/>
            <a:ext cx="6588756" cy="6854243"/>
          </a:xfrm>
          <a:custGeom>
            <a:avLst/>
            <a:gdLst>
              <a:gd name="connsiteX0" fmla="*/ 0 w 6655905"/>
              <a:gd name="connsiteY0" fmla="*/ 0 h 6854245"/>
              <a:gd name="connsiteX1" fmla="*/ 6655905 w 6655905"/>
              <a:gd name="connsiteY1" fmla="*/ 0 h 6854245"/>
              <a:gd name="connsiteX2" fmla="*/ 6655905 w 6655905"/>
              <a:gd name="connsiteY2" fmla="*/ 6854245 h 6854245"/>
              <a:gd name="connsiteX3" fmla="*/ 0 w 6655905"/>
              <a:gd name="connsiteY3" fmla="*/ 6854245 h 6854245"/>
              <a:gd name="connsiteX4" fmla="*/ 0 w 6655905"/>
              <a:gd name="connsiteY4" fmla="*/ 0 h 6854245"/>
              <a:gd name="connsiteX0" fmla="*/ 1709531 w 8365436"/>
              <a:gd name="connsiteY0" fmla="*/ 0 h 6864184"/>
              <a:gd name="connsiteX1" fmla="*/ 8365436 w 8365436"/>
              <a:gd name="connsiteY1" fmla="*/ 0 h 6864184"/>
              <a:gd name="connsiteX2" fmla="*/ 8365436 w 8365436"/>
              <a:gd name="connsiteY2" fmla="*/ 6854245 h 6864184"/>
              <a:gd name="connsiteX3" fmla="*/ 0 w 8365436"/>
              <a:gd name="connsiteY3" fmla="*/ 6864184 h 6864184"/>
              <a:gd name="connsiteX4" fmla="*/ 1709531 w 8365436"/>
              <a:gd name="connsiteY4" fmla="*/ 0 h 686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5436" h="6864184">
                <a:moveTo>
                  <a:pt x="1709531" y="0"/>
                </a:moveTo>
                <a:lnTo>
                  <a:pt x="8365436" y="0"/>
                </a:lnTo>
                <a:lnTo>
                  <a:pt x="8365436" y="6854245"/>
                </a:lnTo>
                <a:lnTo>
                  <a:pt x="0" y="6864184"/>
                </a:lnTo>
                <a:lnTo>
                  <a:pt x="1709531" y="0"/>
                </a:lnTo>
                <a:close/>
              </a:path>
            </a:pathLst>
          </a:custGeom>
          <a:solidFill>
            <a:srgbClr val="5977AC"/>
          </a:solidFill>
          <a:ln w="381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E8A325B6-CDF5-4C4A-B934-9DEEF8293C30}"/>
              </a:ext>
            </a:extLst>
          </p:cNvPr>
          <p:cNvSpPr txBox="1"/>
          <p:nvPr/>
        </p:nvSpPr>
        <p:spPr>
          <a:xfrm>
            <a:off x="361240" y="2363839"/>
            <a:ext cx="4394905" cy="2893100"/>
          </a:xfrm>
          <a:prstGeom prst="rect">
            <a:avLst/>
          </a:prstGeom>
          <a:solidFill>
            <a:schemeClr val="bg1">
              <a:alpha val="0"/>
            </a:schemeClr>
          </a:solidFill>
          <a:effectLst>
            <a:glow>
              <a:schemeClr val="accent1"/>
            </a:glow>
          </a:effectLst>
        </p:spPr>
        <p:txBody>
          <a:bodyPr wrap="square" rtlCol="0">
            <a:spAutoFit/>
          </a:bodyPr>
          <a:lstStyle/>
          <a:p>
            <a:r>
              <a:rPr lang="en-US" sz="1400" dirty="0">
                <a:effectLst/>
              </a:rPr>
              <a:t>The Roundtable is a non-profit organization committed to promoting education and best practices in the alternative investment industry. Our membership is comprised of investors, investment managers, and other industry professionals who meet regularly to share insights and connect with like-minded colleagues. We host events featuring a wide range of thought-provoking speakers, which provide our members the opportunity to garner useful information and exchange ideas. Our goal is to create a forum for thought leadership where professionals can enhance their skills and network with others committed to advancing the industry along the highest ethical standards.</a:t>
            </a:r>
          </a:p>
        </p:txBody>
      </p:sp>
      <p:grpSp>
        <p:nvGrpSpPr>
          <p:cNvPr id="3" name="Group 2">
            <a:extLst>
              <a:ext uri="{FF2B5EF4-FFF2-40B4-BE49-F238E27FC236}">
                <a16:creationId xmlns:a16="http://schemas.microsoft.com/office/drawing/2014/main" xmlns="" id="{B26429BD-ED16-452F-8191-A22E57851256}"/>
              </a:ext>
            </a:extLst>
          </p:cNvPr>
          <p:cNvGrpSpPr/>
          <p:nvPr/>
        </p:nvGrpSpPr>
        <p:grpSpPr>
          <a:xfrm>
            <a:off x="7272490" y="1285912"/>
            <a:ext cx="4193405" cy="1819923"/>
            <a:chOff x="633632" y="645557"/>
            <a:chExt cx="4193405" cy="1819923"/>
          </a:xfrm>
          <a:effectLst/>
        </p:grpSpPr>
        <p:sp>
          <p:nvSpPr>
            <p:cNvPr id="14" name="Oval 13">
              <a:extLst>
                <a:ext uri="{FF2B5EF4-FFF2-40B4-BE49-F238E27FC236}">
                  <a16:creationId xmlns:a16="http://schemas.microsoft.com/office/drawing/2014/main" xmlns="" id="{6EAD5BCF-457B-4EC2-A066-93B03297B06D}"/>
                </a:ext>
              </a:extLst>
            </p:cNvPr>
            <p:cNvSpPr/>
            <p:nvPr/>
          </p:nvSpPr>
          <p:spPr>
            <a:xfrm>
              <a:off x="633632" y="645557"/>
              <a:ext cx="1819923" cy="1819923"/>
            </a:xfrm>
            <a:prstGeom prst="ellipse">
              <a:avLst/>
            </a:prstGeom>
            <a:blipFill dpi="0" rotWithShape="1">
              <a:blip r:embed="rId2">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a:tile tx="127000" ty="0" sx="55000" sy="55000" flip="none" algn="tl"/>
            </a:blip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8D134FBA-DBEE-4E8F-8652-2ECCA3C0E506}"/>
                </a:ext>
              </a:extLst>
            </p:cNvPr>
            <p:cNvSpPr/>
            <p:nvPr/>
          </p:nvSpPr>
          <p:spPr>
            <a:xfrm>
              <a:off x="2642400" y="1047686"/>
              <a:ext cx="2184637" cy="1015663"/>
            </a:xfrm>
            <a:prstGeom prst="rect">
              <a:avLst/>
            </a:prstGeom>
          </p:spPr>
          <p:txBody>
            <a:bodyPr wrap="none">
              <a:spAutoFit/>
            </a:bodyPr>
            <a:lstStyle/>
            <a:p>
              <a:r>
                <a:rPr lang="en-US" sz="2400" b="1" dirty="0">
                  <a:effectLst/>
                </a:rPr>
                <a:t>John Dukich</a:t>
              </a:r>
            </a:p>
            <a:p>
              <a:r>
                <a:rPr lang="en-US" b="1" dirty="0">
                  <a:effectLst/>
                </a:rPr>
                <a:t>President &amp; CEO</a:t>
              </a:r>
            </a:p>
            <a:p>
              <a:r>
                <a:rPr lang="en-US" b="1" dirty="0">
                  <a:effectLst/>
                </a:rPr>
                <a:t>Ferential Systems Inc</a:t>
              </a:r>
            </a:p>
          </p:txBody>
        </p:sp>
      </p:grpSp>
      <p:pic>
        <p:nvPicPr>
          <p:cNvPr id="18" name="Picture 2" descr="New York Alternative Investment Roundtable">
            <a:hlinkClick r:id="rId4"/>
            <a:extLst>
              <a:ext uri="{FF2B5EF4-FFF2-40B4-BE49-F238E27FC236}">
                <a16:creationId xmlns:a16="http://schemas.microsoft.com/office/drawing/2014/main" xmlns="" id="{6F5D6B70-F280-4007-987D-DFFCB69549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9067" y="882376"/>
            <a:ext cx="1619250" cy="1143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EC1C39DC-CC3E-42D2-B4B6-B34BB8F8DADC}"/>
              </a:ext>
            </a:extLst>
          </p:cNvPr>
          <p:cNvGrpSpPr/>
          <p:nvPr/>
        </p:nvGrpSpPr>
        <p:grpSpPr>
          <a:xfrm>
            <a:off x="7268459" y="3652459"/>
            <a:ext cx="4197436" cy="1819923"/>
            <a:chOff x="629600" y="2894343"/>
            <a:chExt cx="4197436" cy="1819923"/>
          </a:xfrm>
          <a:effectLst/>
        </p:grpSpPr>
        <p:sp>
          <p:nvSpPr>
            <p:cNvPr id="9" name="Oval 8">
              <a:extLst>
                <a:ext uri="{FF2B5EF4-FFF2-40B4-BE49-F238E27FC236}">
                  <a16:creationId xmlns:a16="http://schemas.microsoft.com/office/drawing/2014/main" xmlns="" id="{B571D10D-8F90-4581-A341-F3CA68FC5C27}"/>
                </a:ext>
              </a:extLst>
            </p:cNvPr>
            <p:cNvSpPr/>
            <p:nvPr/>
          </p:nvSpPr>
          <p:spPr>
            <a:xfrm>
              <a:off x="629600" y="2894343"/>
              <a:ext cx="1819923" cy="1819923"/>
            </a:xfrm>
            <a:prstGeom prst="ellipse">
              <a:avLst/>
            </a:prstGeom>
            <a:blipFill dpi="0"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l="-25366" t="-10293" r="-25366" b="-40439"/>
              </a:stretch>
            </a:blip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99C3DC24-F668-4457-8C8A-D2B34B7F9DB5}"/>
                </a:ext>
              </a:extLst>
            </p:cNvPr>
            <p:cNvSpPr/>
            <p:nvPr/>
          </p:nvSpPr>
          <p:spPr>
            <a:xfrm>
              <a:off x="2642399" y="3296472"/>
              <a:ext cx="2184637" cy="1015663"/>
            </a:xfrm>
            <a:prstGeom prst="rect">
              <a:avLst/>
            </a:prstGeom>
          </p:spPr>
          <p:txBody>
            <a:bodyPr wrap="none">
              <a:spAutoFit/>
            </a:bodyPr>
            <a:lstStyle/>
            <a:p>
              <a:r>
                <a:rPr lang="en-US" sz="2400" b="1" dirty="0">
                  <a:effectLst/>
                </a:rPr>
                <a:t>Robert Dukich</a:t>
              </a:r>
            </a:p>
            <a:p>
              <a:r>
                <a:rPr lang="en-US" b="1" dirty="0">
                  <a:effectLst/>
                </a:rPr>
                <a:t>Quantitative Analyst</a:t>
              </a:r>
            </a:p>
            <a:p>
              <a:r>
                <a:rPr lang="en-US" b="1" dirty="0">
                  <a:effectLst/>
                </a:rPr>
                <a:t>Ferential Systems Inc</a:t>
              </a:r>
            </a:p>
          </p:txBody>
        </p:sp>
      </p:grpSp>
    </p:spTree>
    <p:extLst>
      <p:ext uri="{BB962C8B-B14F-4D97-AF65-F5344CB8AC3E}">
        <p14:creationId xmlns:p14="http://schemas.microsoft.com/office/powerpoint/2010/main" val="1018139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5FA09C-4604-402F-96C7-11C04CE969F4}"/>
              </a:ext>
            </a:extLst>
          </p:cNvPr>
          <p:cNvSpPr>
            <a:spLocks noGrp="1"/>
          </p:cNvSpPr>
          <p:nvPr>
            <p:ph type="title"/>
          </p:nvPr>
        </p:nvSpPr>
        <p:spPr/>
        <p:txBody>
          <a:bodyPr/>
          <a:lstStyle/>
          <a:p>
            <a:r>
              <a:rPr lang="en-US" b="1" dirty="0">
                <a:latin typeface="+mn-lt"/>
              </a:rPr>
              <a:t>Mechanics</a:t>
            </a:r>
          </a:p>
        </p:txBody>
      </p:sp>
      <p:sp>
        <p:nvSpPr>
          <p:cNvPr id="3" name="Content Placeholder 2">
            <a:extLst>
              <a:ext uri="{FF2B5EF4-FFF2-40B4-BE49-F238E27FC236}">
                <a16:creationId xmlns:a16="http://schemas.microsoft.com/office/drawing/2014/main" xmlns="" id="{91058418-4C60-4099-8F42-73BD802F80E9}"/>
              </a:ext>
            </a:extLst>
          </p:cNvPr>
          <p:cNvSpPr>
            <a:spLocks noGrp="1"/>
          </p:cNvSpPr>
          <p:nvPr>
            <p:ph idx="1"/>
          </p:nvPr>
        </p:nvSpPr>
        <p:spPr/>
        <p:txBody>
          <a:bodyPr numCol="1">
            <a:normAutofit fontScale="70000" lnSpcReduction="20000"/>
          </a:bodyPr>
          <a:lstStyle/>
          <a:p>
            <a:pPr marL="0" indent="0">
              <a:buNone/>
            </a:pPr>
            <a:r>
              <a:rPr lang="en-US" b="1" dirty="0"/>
              <a:t>Cash Market Comparison</a:t>
            </a:r>
          </a:p>
          <a:p>
            <a:pPr lvl="1"/>
            <a:r>
              <a:rPr lang="en-US" dirty="0"/>
              <a:t>Requires large capital outlay</a:t>
            </a:r>
          </a:p>
          <a:p>
            <a:pPr lvl="1"/>
            <a:r>
              <a:rPr lang="en-US" dirty="0"/>
              <a:t>Asset is recorded on the balance sheet</a:t>
            </a:r>
          </a:p>
          <a:p>
            <a:pPr lvl="1"/>
            <a:r>
              <a:rPr lang="en-US" dirty="0"/>
              <a:t>May be illiquid</a:t>
            </a:r>
          </a:p>
          <a:p>
            <a:pPr lvl="1"/>
            <a:endParaRPr lang="en-US" dirty="0"/>
          </a:p>
          <a:p>
            <a:pPr marL="0" indent="0">
              <a:buNone/>
            </a:pPr>
            <a:r>
              <a:rPr lang="en-US" b="1" dirty="0"/>
              <a:t>Total return encompasses:</a:t>
            </a:r>
          </a:p>
          <a:p>
            <a:pPr lvl="1"/>
            <a:r>
              <a:rPr lang="en-US" dirty="0"/>
              <a:t>Price changes </a:t>
            </a:r>
          </a:p>
          <a:p>
            <a:pPr lvl="1"/>
            <a:r>
              <a:rPr lang="en-US" dirty="0"/>
              <a:t>Income (dividends or coupons)</a:t>
            </a:r>
          </a:p>
          <a:p>
            <a:pPr lvl="1"/>
            <a:endParaRPr lang="en-US" b="1" dirty="0"/>
          </a:p>
          <a:p>
            <a:pPr marL="0" indent="0">
              <a:buNone/>
            </a:pPr>
            <a:r>
              <a:rPr lang="en-US" b="1" dirty="0"/>
              <a:t>TRS provides total return of:</a:t>
            </a:r>
          </a:p>
          <a:p>
            <a:pPr lvl="1"/>
            <a:r>
              <a:rPr lang="en-US" dirty="0"/>
              <a:t>Published Index</a:t>
            </a:r>
          </a:p>
          <a:p>
            <a:pPr lvl="1"/>
            <a:r>
              <a:rPr lang="en-US" dirty="0"/>
              <a:t>Single name asset</a:t>
            </a:r>
          </a:p>
          <a:p>
            <a:pPr lvl="1"/>
            <a:r>
              <a:rPr lang="en-US" dirty="0"/>
              <a:t>Portfolio/Custom Index</a:t>
            </a:r>
          </a:p>
          <a:p>
            <a:pPr lvl="1"/>
            <a:endParaRPr lang="en-US" dirty="0"/>
          </a:p>
          <a:p>
            <a:pPr marL="0" indent="0">
              <a:buNone/>
            </a:pPr>
            <a:r>
              <a:rPr lang="en-US" dirty="0"/>
              <a:t>TRS is a bet that the return on the asset leg will exceed the financing rate paid (from the perspective of the asset leg receiver)</a:t>
            </a:r>
          </a:p>
          <a:p>
            <a:pPr marL="457200" lvl="1" indent="0">
              <a:buNone/>
            </a:pPr>
            <a:endParaRPr lang="en-US" dirty="0"/>
          </a:p>
        </p:txBody>
      </p:sp>
      <p:sp>
        <p:nvSpPr>
          <p:cNvPr id="4" name="Rectangle 4">
            <a:extLst>
              <a:ext uri="{FF2B5EF4-FFF2-40B4-BE49-F238E27FC236}">
                <a16:creationId xmlns:a16="http://schemas.microsoft.com/office/drawing/2014/main" xmlns="" id="{46C17744-19D9-49BB-9AD9-933E6B8EDEE9}"/>
              </a:ext>
            </a:extLst>
          </p:cNvPr>
          <p:cNvSpPr/>
          <p:nvPr/>
        </p:nvSpPr>
        <p:spPr>
          <a:xfrm>
            <a:off x="9342783" y="0"/>
            <a:ext cx="2849217" cy="1319275"/>
          </a:xfrm>
          <a:custGeom>
            <a:avLst/>
            <a:gdLst>
              <a:gd name="connsiteX0" fmla="*/ 0 w 2431774"/>
              <a:gd name="connsiteY0" fmla="*/ 0 h 2431774"/>
              <a:gd name="connsiteX1" fmla="*/ 2431774 w 2431774"/>
              <a:gd name="connsiteY1" fmla="*/ 0 h 2431774"/>
              <a:gd name="connsiteX2" fmla="*/ 2431774 w 2431774"/>
              <a:gd name="connsiteY2" fmla="*/ 2431774 h 2431774"/>
              <a:gd name="connsiteX3" fmla="*/ 0 w 2431774"/>
              <a:gd name="connsiteY3" fmla="*/ 2431774 h 2431774"/>
              <a:gd name="connsiteX4" fmla="*/ 0 w 2431774"/>
              <a:gd name="connsiteY4" fmla="*/ 0 h 2431774"/>
              <a:gd name="connsiteX0" fmla="*/ 0 w 2431774"/>
              <a:gd name="connsiteY0" fmla="*/ 0 h 2431774"/>
              <a:gd name="connsiteX1" fmla="*/ 2431774 w 2431774"/>
              <a:gd name="connsiteY1" fmla="*/ 0 h 2431774"/>
              <a:gd name="connsiteX2" fmla="*/ 2431774 w 2431774"/>
              <a:gd name="connsiteY2" fmla="*/ 2431774 h 2431774"/>
              <a:gd name="connsiteX3" fmla="*/ 0 w 2431774"/>
              <a:gd name="connsiteY3" fmla="*/ 0 h 2431774"/>
              <a:gd name="connsiteX0" fmla="*/ 0 w 2431774"/>
              <a:gd name="connsiteY0" fmla="*/ 0 h 2103783"/>
              <a:gd name="connsiteX1" fmla="*/ 2431774 w 2431774"/>
              <a:gd name="connsiteY1" fmla="*/ 0 h 2103783"/>
              <a:gd name="connsiteX2" fmla="*/ 2431774 w 2431774"/>
              <a:gd name="connsiteY2" fmla="*/ 2103783 h 2103783"/>
              <a:gd name="connsiteX3" fmla="*/ 0 w 2431774"/>
              <a:gd name="connsiteY3" fmla="*/ 0 h 2103783"/>
            </a:gdLst>
            <a:ahLst/>
            <a:cxnLst>
              <a:cxn ang="0">
                <a:pos x="connsiteX0" y="connsiteY0"/>
              </a:cxn>
              <a:cxn ang="0">
                <a:pos x="connsiteX1" y="connsiteY1"/>
              </a:cxn>
              <a:cxn ang="0">
                <a:pos x="connsiteX2" y="connsiteY2"/>
              </a:cxn>
              <a:cxn ang="0">
                <a:pos x="connsiteX3" y="connsiteY3"/>
              </a:cxn>
            </a:cxnLst>
            <a:rect l="l" t="t" r="r" b="b"/>
            <a:pathLst>
              <a:path w="2431774" h="2103783">
                <a:moveTo>
                  <a:pt x="0" y="0"/>
                </a:moveTo>
                <a:lnTo>
                  <a:pt x="2431774" y="0"/>
                </a:lnTo>
                <a:lnTo>
                  <a:pt x="2431774" y="2103783"/>
                </a:lnTo>
                <a:lnTo>
                  <a:pt x="0" y="0"/>
                </a:lnTo>
                <a:close/>
              </a:path>
            </a:pathLst>
          </a:custGeom>
          <a:solidFill>
            <a:schemeClr val="accent1">
              <a:lumMod val="75000"/>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5">
            <a:extLst>
              <a:ext uri="{FF2B5EF4-FFF2-40B4-BE49-F238E27FC236}">
                <a16:creationId xmlns:a16="http://schemas.microsoft.com/office/drawing/2014/main" xmlns="" id="{CA1EAF7E-8490-4F02-9D95-06EE54567A4D}"/>
              </a:ext>
            </a:extLst>
          </p:cNvPr>
          <p:cNvSpPr/>
          <p:nvPr/>
        </p:nvSpPr>
        <p:spPr>
          <a:xfrm>
            <a:off x="9574032" y="-1"/>
            <a:ext cx="2617968" cy="492147"/>
          </a:xfrm>
          <a:custGeom>
            <a:avLst/>
            <a:gdLst>
              <a:gd name="connsiteX0" fmla="*/ 0 w 1202635"/>
              <a:gd name="connsiteY0" fmla="*/ 0 h 1202635"/>
              <a:gd name="connsiteX1" fmla="*/ 1202635 w 1202635"/>
              <a:gd name="connsiteY1" fmla="*/ 0 h 1202635"/>
              <a:gd name="connsiteX2" fmla="*/ 1202635 w 1202635"/>
              <a:gd name="connsiteY2" fmla="*/ 1202635 h 1202635"/>
              <a:gd name="connsiteX3" fmla="*/ 0 w 1202635"/>
              <a:gd name="connsiteY3" fmla="*/ 1202635 h 1202635"/>
              <a:gd name="connsiteX4" fmla="*/ 0 w 1202635"/>
              <a:gd name="connsiteY4" fmla="*/ 0 h 1202635"/>
              <a:gd name="connsiteX0" fmla="*/ 0 w 1202635"/>
              <a:gd name="connsiteY0" fmla="*/ 0 h 1202635"/>
              <a:gd name="connsiteX1" fmla="*/ 1202635 w 1202635"/>
              <a:gd name="connsiteY1" fmla="*/ 0 h 1202635"/>
              <a:gd name="connsiteX2" fmla="*/ 1202635 w 1202635"/>
              <a:gd name="connsiteY2" fmla="*/ 1202635 h 1202635"/>
              <a:gd name="connsiteX3" fmla="*/ 0 w 1202635"/>
              <a:gd name="connsiteY3" fmla="*/ 0 h 1202635"/>
              <a:gd name="connsiteX0" fmla="*/ 0 w 1202635"/>
              <a:gd name="connsiteY0" fmla="*/ 0 h 805070"/>
              <a:gd name="connsiteX1" fmla="*/ 1202635 w 1202635"/>
              <a:gd name="connsiteY1" fmla="*/ 0 h 805070"/>
              <a:gd name="connsiteX2" fmla="*/ 1202635 w 1202635"/>
              <a:gd name="connsiteY2" fmla="*/ 805070 h 805070"/>
              <a:gd name="connsiteX3" fmla="*/ 0 w 1202635"/>
              <a:gd name="connsiteY3" fmla="*/ 0 h 805070"/>
              <a:gd name="connsiteX0" fmla="*/ 0 w 2246243"/>
              <a:gd name="connsiteY0" fmla="*/ 0 h 805070"/>
              <a:gd name="connsiteX1" fmla="*/ 2246243 w 2246243"/>
              <a:gd name="connsiteY1" fmla="*/ 0 h 805070"/>
              <a:gd name="connsiteX2" fmla="*/ 2246243 w 2246243"/>
              <a:gd name="connsiteY2" fmla="*/ 805070 h 805070"/>
              <a:gd name="connsiteX3" fmla="*/ 0 w 2246243"/>
              <a:gd name="connsiteY3" fmla="*/ 0 h 805070"/>
            </a:gdLst>
            <a:ahLst/>
            <a:cxnLst>
              <a:cxn ang="0">
                <a:pos x="connsiteX0" y="connsiteY0"/>
              </a:cxn>
              <a:cxn ang="0">
                <a:pos x="connsiteX1" y="connsiteY1"/>
              </a:cxn>
              <a:cxn ang="0">
                <a:pos x="connsiteX2" y="connsiteY2"/>
              </a:cxn>
              <a:cxn ang="0">
                <a:pos x="connsiteX3" y="connsiteY3"/>
              </a:cxn>
            </a:cxnLst>
            <a:rect l="l" t="t" r="r" b="b"/>
            <a:pathLst>
              <a:path w="2246243" h="805070">
                <a:moveTo>
                  <a:pt x="0" y="0"/>
                </a:moveTo>
                <a:lnTo>
                  <a:pt x="2246243" y="0"/>
                </a:lnTo>
                <a:lnTo>
                  <a:pt x="2246243" y="805070"/>
                </a:ln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40FC08D6-B661-4B2B-8824-F888EF772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0" y="6000120"/>
            <a:ext cx="691230" cy="683193"/>
          </a:xfrm>
          <a:prstGeom prst="rect">
            <a:avLst/>
          </a:prstGeom>
        </p:spPr>
      </p:pic>
      <p:grpSp>
        <p:nvGrpSpPr>
          <p:cNvPr id="11" name="Group 10">
            <a:extLst>
              <a:ext uri="{FF2B5EF4-FFF2-40B4-BE49-F238E27FC236}">
                <a16:creationId xmlns:a16="http://schemas.microsoft.com/office/drawing/2014/main" xmlns="" id="{7B043FE6-7751-4F30-B6FF-D555230B1F28}"/>
              </a:ext>
            </a:extLst>
          </p:cNvPr>
          <p:cNvGrpSpPr/>
          <p:nvPr/>
        </p:nvGrpSpPr>
        <p:grpSpPr>
          <a:xfrm>
            <a:off x="6096000" y="1825625"/>
            <a:ext cx="4973419" cy="2515552"/>
            <a:chOff x="6051847" y="1684400"/>
            <a:chExt cx="4973419" cy="2515552"/>
          </a:xfrm>
        </p:grpSpPr>
        <p:sp>
          <p:nvSpPr>
            <p:cNvPr id="7" name="Rectangle 6">
              <a:extLst>
                <a:ext uri="{FF2B5EF4-FFF2-40B4-BE49-F238E27FC236}">
                  <a16:creationId xmlns:a16="http://schemas.microsoft.com/office/drawing/2014/main" xmlns="" id="{F469EC82-678A-4326-B938-CEDC18B64B11}"/>
                </a:ext>
              </a:extLst>
            </p:cNvPr>
            <p:cNvSpPr/>
            <p:nvPr/>
          </p:nvSpPr>
          <p:spPr>
            <a:xfrm>
              <a:off x="6051847" y="1684400"/>
              <a:ext cx="1501833" cy="2515552"/>
            </a:xfrm>
            <a:prstGeom prst="rect">
              <a:avLst/>
            </a:prstGeom>
            <a:solidFill>
              <a:srgbClr val="5977AC"/>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Total Return</a:t>
              </a:r>
            </a:p>
            <a:p>
              <a:pPr algn="ctr"/>
              <a:r>
                <a:rPr lang="en-US" sz="2000" b="1" dirty="0">
                  <a:effectLst>
                    <a:outerShdw blurRad="38100" dist="38100" dir="2700000" algn="tl">
                      <a:srgbClr val="000000">
                        <a:alpha val="43137"/>
                      </a:srgbClr>
                    </a:outerShdw>
                  </a:effectLst>
                </a:rPr>
                <a:t>Receiver</a:t>
              </a:r>
            </a:p>
          </p:txBody>
        </p:sp>
        <p:sp>
          <p:nvSpPr>
            <p:cNvPr id="8" name="Rectangle 7">
              <a:extLst>
                <a:ext uri="{FF2B5EF4-FFF2-40B4-BE49-F238E27FC236}">
                  <a16:creationId xmlns:a16="http://schemas.microsoft.com/office/drawing/2014/main" xmlns="" id="{0CB30E32-58D2-49E5-B57D-978BF2D32D94}"/>
                </a:ext>
              </a:extLst>
            </p:cNvPr>
            <p:cNvSpPr/>
            <p:nvPr/>
          </p:nvSpPr>
          <p:spPr>
            <a:xfrm>
              <a:off x="9523433" y="1684400"/>
              <a:ext cx="1501833" cy="2515552"/>
            </a:xfrm>
            <a:prstGeom prst="rect">
              <a:avLst/>
            </a:prstGeom>
            <a:solidFill>
              <a:srgbClr val="5977AC"/>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effectLst>
                    <a:outerShdw blurRad="38100" dist="38100" dir="2700000" algn="tl">
                      <a:srgbClr val="000000">
                        <a:alpha val="43137"/>
                      </a:srgbClr>
                    </a:outerShdw>
                  </a:effectLst>
                </a:rPr>
                <a:t>Total Return Payer</a:t>
              </a:r>
            </a:p>
          </p:txBody>
        </p:sp>
        <p:sp>
          <p:nvSpPr>
            <p:cNvPr id="9" name="Arrow: Right 8">
              <a:extLst>
                <a:ext uri="{FF2B5EF4-FFF2-40B4-BE49-F238E27FC236}">
                  <a16:creationId xmlns:a16="http://schemas.microsoft.com/office/drawing/2014/main" xmlns="" id="{EBD7AF4E-A6B6-47C3-9B6E-2EC71C1A4565}"/>
                </a:ext>
              </a:extLst>
            </p:cNvPr>
            <p:cNvSpPr/>
            <p:nvPr/>
          </p:nvSpPr>
          <p:spPr>
            <a:xfrm>
              <a:off x="7670306" y="3429000"/>
              <a:ext cx="1740023" cy="527858"/>
            </a:xfrm>
            <a:prstGeom prst="rightArrow">
              <a:avLst/>
            </a:prstGeom>
            <a:noFill/>
            <a:ln w="28575">
              <a:solidFill>
                <a:srgbClr val="F0715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tx1"/>
                  </a:solidFill>
                </a:rPr>
                <a:t>Financing Rate </a:t>
              </a:r>
            </a:p>
          </p:txBody>
        </p:sp>
        <p:sp>
          <p:nvSpPr>
            <p:cNvPr id="10" name="Arrow: Left 9">
              <a:extLst>
                <a:ext uri="{FF2B5EF4-FFF2-40B4-BE49-F238E27FC236}">
                  <a16:creationId xmlns:a16="http://schemas.microsoft.com/office/drawing/2014/main" xmlns="" id="{EEBB62CE-86AF-420F-BDED-CE00D4FED2BA}"/>
                </a:ext>
              </a:extLst>
            </p:cNvPr>
            <p:cNvSpPr/>
            <p:nvPr/>
          </p:nvSpPr>
          <p:spPr>
            <a:xfrm>
              <a:off x="7670306" y="2055813"/>
              <a:ext cx="1740024" cy="527858"/>
            </a:xfrm>
            <a:prstGeom prst="leftArrow">
              <a:avLst/>
            </a:prstGeom>
            <a:noFill/>
            <a:ln w="28575">
              <a:solidFill>
                <a:srgbClr val="F07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Total Return</a:t>
              </a:r>
            </a:p>
          </p:txBody>
        </p:sp>
      </p:grpSp>
      <p:sp>
        <p:nvSpPr>
          <p:cNvPr id="12" name="TextBox 11">
            <a:extLst>
              <a:ext uri="{FF2B5EF4-FFF2-40B4-BE49-F238E27FC236}">
                <a16:creationId xmlns:a16="http://schemas.microsoft.com/office/drawing/2014/main" xmlns="" id="{D3CA86EC-33EB-441B-9BE5-1A801076FE90}"/>
              </a:ext>
            </a:extLst>
          </p:cNvPr>
          <p:cNvSpPr txBox="1"/>
          <p:nvPr/>
        </p:nvSpPr>
        <p:spPr>
          <a:xfrm>
            <a:off x="6096000" y="4471454"/>
            <a:ext cx="4983332" cy="584775"/>
          </a:xfrm>
          <a:prstGeom prst="rect">
            <a:avLst/>
          </a:prstGeom>
          <a:noFill/>
        </p:spPr>
        <p:txBody>
          <a:bodyPr wrap="square" rtlCol="0">
            <a:spAutoFit/>
          </a:bodyPr>
          <a:lstStyle/>
          <a:p>
            <a:r>
              <a:rPr lang="en-US" sz="1600" b="1" dirty="0"/>
              <a:t>Party A: </a:t>
            </a:r>
            <a:r>
              <a:rPr lang="en-US" sz="1600" dirty="0"/>
              <a:t>Receive Financing Rate, Pay Total Return</a:t>
            </a:r>
            <a:br>
              <a:rPr lang="en-US" sz="1600" dirty="0"/>
            </a:br>
            <a:r>
              <a:rPr lang="en-US" sz="1600" b="1" dirty="0"/>
              <a:t>Party B: </a:t>
            </a:r>
            <a:r>
              <a:rPr lang="en-US" sz="1600" dirty="0"/>
              <a:t>Receive Total Return, Pay Financing</a:t>
            </a:r>
          </a:p>
        </p:txBody>
      </p:sp>
    </p:spTree>
    <p:extLst>
      <p:ext uri="{BB962C8B-B14F-4D97-AF65-F5344CB8AC3E}">
        <p14:creationId xmlns:p14="http://schemas.microsoft.com/office/powerpoint/2010/main" val="1181609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3BF61E-FCE7-4BBA-AC0B-C54A06BE9FE7}"/>
              </a:ext>
            </a:extLst>
          </p:cNvPr>
          <p:cNvSpPr>
            <a:spLocks noGrp="1"/>
          </p:cNvSpPr>
          <p:nvPr>
            <p:ph type="title"/>
          </p:nvPr>
        </p:nvSpPr>
        <p:spPr/>
        <p:txBody>
          <a:bodyPr/>
          <a:lstStyle/>
          <a:p>
            <a:r>
              <a:rPr lang="en-US" b="1" dirty="0">
                <a:latin typeface="+mn-lt"/>
              </a:rPr>
              <a:t>Return Structures</a:t>
            </a:r>
          </a:p>
        </p:txBody>
      </p:sp>
      <p:sp>
        <p:nvSpPr>
          <p:cNvPr id="4" name="Rectangle 4">
            <a:extLst>
              <a:ext uri="{FF2B5EF4-FFF2-40B4-BE49-F238E27FC236}">
                <a16:creationId xmlns:a16="http://schemas.microsoft.com/office/drawing/2014/main" xmlns="" id="{D6C81462-FAF9-4641-8497-C44610104372}"/>
              </a:ext>
            </a:extLst>
          </p:cNvPr>
          <p:cNvSpPr/>
          <p:nvPr/>
        </p:nvSpPr>
        <p:spPr>
          <a:xfrm>
            <a:off x="9342783" y="0"/>
            <a:ext cx="2849217" cy="1319275"/>
          </a:xfrm>
          <a:custGeom>
            <a:avLst/>
            <a:gdLst>
              <a:gd name="connsiteX0" fmla="*/ 0 w 2431774"/>
              <a:gd name="connsiteY0" fmla="*/ 0 h 2431774"/>
              <a:gd name="connsiteX1" fmla="*/ 2431774 w 2431774"/>
              <a:gd name="connsiteY1" fmla="*/ 0 h 2431774"/>
              <a:gd name="connsiteX2" fmla="*/ 2431774 w 2431774"/>
              <a:gd name="connsiteY2" fmla="*/ 2431774 h 2431774"/>
              <a:gd name="connsiteX3" fmla="*/ 0 w 2431774"/>
              <a:gd name="connsiteY3" fmla="*/ 2431774 h 2431774"/>
              <a:gd name="connsiteX4" fmla="*/ 0 w 2431774"/>
              <a:gd name="connsiteY4" fmla="*/ 0 h 2431774"/>
              <a:gd name="connsiteX0" fmla="*/ 0 w 2431774"/>
              <a:gd name="connsiteY0" fmla="*/ 0 h 2431774"/>
              <a:gd name="connsiteX1" fmla="*/ 2431774 w 2431774"/>
              <a:gd name="connsiteY1" fmla="*/ 0 h 2431774"/>
              <a:gd name="connsiteX2" fmla="*/ 2431774 w 2431774"/>
              <a:gd name="connsiteY2" fmla="*/ 2431774 h 2431774"/>
              <a:gd name="connsiteX3" fmla="*/ 0 w 2431774"/>
              <a:gd name="connsiteY3" fmla="*/ 0 h 2431774"/>
              <a:gd name="connsiteX0" fmla="*/ 0 w 2431774"/>
              <a:gd name="connsiteY0" fmla="*/ 0 h 2103783"/>
              <a:gd name="connsiteX1" fmla="*/ 2431774 w 2431774"/>
              <a:gd name="connsiteY1" fmla="*/ 0 h 2103783"/>
              <a:gd name="connsiteX2" fmla="*/ 2431774 w 2431774"/>
              <a:gd name="connsiteY2" fmla="*/ 2103783 h 2103783"/>
              <a:gd name="connsiteX3" fmla="*/ 0 w 2431774"/>
              <a:gd name="connsiteY3" fmla="*/ 0 h 2103783"/>
            </a:gdLst>
            <a:ahLst/>
            <a:cxnLst>
              <a:cxn ang="0">
                <a:pos x="connsiteX0" y="connsiteY0"/>
              </a:cxn>
              <a:cxn ang="0">
                <a:pos x="connsiteX1" y="connsiteY1"/>
              </a:cxn>
              <a:cxn ang="0">
                <a:pos x="connsiteX2" y="connsiteY2"/>
              </a:cxn>
              <a:cxn ang="0">
                <a:pos x="connsiteX3" y="connsiteY3"/>
              </a:cxn>
            </a:cxnLst>
            <a:rect l="l" t="t" r="r" b="b"/>
            <a:pathLst>
              <a:path w="2431774" h="2103783">
                <a:moveTo>
                  <a:pt x="0" y="0"/>
                </a:moveTo>
                <a:lnTo>
                  <a:pt x="2431774" y="0"/>
                </a:lnTo>
                <a:lnTo>
                  <a:pt x="2431774" y="2103783"/>
                </a:lnTo>
                <a:lnTo>
                  <a:pt x="0" y="0"/>
                </a:lnTo>
                <a:close/>
              </a:path>
            </a:pathLst>
          </a:custGeom>
          <a:solidFill>
            <a:schemeClr val="accent1">
              <a:lumMod val="75000"/>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5">
            <a:extLst>
              <a:ext uri="{FF2B5EF4-FFF2-40B4-BE49-F238E27FC236}">
                <a16:creationId xmlns:a16="http://schemas.microsoft.com/office/drawing/2014/main" xmlns="" id="{14F7AAEC-5DB1-468A-8ED0-827DBBA8935B}"/>
              </a:ext>
            </a:extLst>
          </p:cNvPr>
          <p:cNvSpPr/>
          <p:nvPr/>
        </p:nvSpPr>
        <p:spPr>
          <a:xfrm>
            <a:off x="9574032" y="-1"/>
            <a:ext cx="2617968" cy="492147"/>
          </a:xfrm>
          <a:custGeom>
            <a:avLst/>
            <a:gdLst>
              <a:gd name="connsiteX0" fmla="*/ 0 w 1202635"/>
              <a:gd name="connsiteY0" fmla="*/ 0 h 1202635"/>
              <a:gd name="connsiteX1" fmla="*/ 1202635 w 1202635"/>
              <a:gd name="connsiteY1" fmla="*/ 0 h 1202635"/>
              <a:gd name="connsiteX2" fmla="*/ 1202635 w 1202635"/>
              <a:gd name="connsiteY2" fmla="*/ 1202635 h 1202635"/>
              <a:gd name="connsiteX3" fmla="*/ 0 w 1202635"/>
              <a:gd name="connsiteY3" fmla="*/ 1202635 h 1202635"/>
              <a:gd name="connsiteX4" fmla="*/ 0 w 1202635"/>
              <a:gd name="connsiteY4" fmla="*/ 0 h 1202635"/>
              <a:gd name="connsiteX0" fmla="*/ 0 w 1202635"/>
              <a:gd name="connsiteY0" fmla="*/ 0 h 1202635"/>
              <a:gd name="connsiteX1" fmla="*/ 1202635 w 1202635"/>
              <a:gd name="connsiteY1" fmla="*/ 0 h 1202635"/>
              <a:gd name="connsiteX2" fmla="*/ 1202635 w 1202635"/>
              <a:gd name="connsiteY2" fmla="*/ 1202635 h 1202635"/>
              <a:gd name="connsiteX3" fmla="*/ 0 w 1202635"/>
              <a:gd name="connsiteY3" fmla="*/ 0 h 1202635"/>
              <a:gd name="connsiteX0" fmla="*/ 0 w 1202635"/>
              <a:gd name="connsiteY0" fmla="*/ 0 h 805070"/>
              <a:gd name="connsiteX1" fmla="*/ 1202635 w 1202635"/>
              <a:gd name="connsiteY1" fmla="*/ 0 h 805070"/>
              <a:gd name="connsiteX2" fmla="*/ 1202635 w 1202635"/>
              <a:gd name="connsiteY2" fmla="*/ 805070 h 805070"/>
              <a:gd name="connsiteX3" fmla="*/ 0 w 1202635"/>
              <a:gd name="connsiteY3" fmla="*/ 0 h 805070"/>
              <a:gd name="connsiteX0" fmla="*/ 0 w 2246243"/>
              <a:gd name="connsiteY0" fmla="*/ 0 h 805070"/>
              <a:gd name="connsiteX1" fmla="*/ 2246243 w 2246243"/>
              <a:gd name="connsiteY1" fmla="*/ 0 h 805070"/>
              <a:gd name="connsiteX2" fmla="*/ 2246243 w 2246243"/>
              <a:gd name="connsiteY2" fmla="*/ 805070 h 805070"/>
              <a:gd name="connsiteX3" fmla="*/ 0 w 2246243"/>
              <a:gd name="connsiteY3" fmla="*/ 0 h 805070"/>
            </a:gdLst>
            <a:ahLst/>
            <a:cxnLst>
              <a:cxn ang="0">
                <a:pos x="connsiteX0" y="connsiteY0"/>
              </a:cxn>
              <a:cxn ang="0">
                <a:pos x="connsiteX1" y="connsiteY1"/>
              </a:cxn>
              <a:cxn ang="0">
                <a:pos x="connsiteX2" y="connsiteY2"/>
              </a:cxn>
              <a:cxn ang="0">
                <a:pos x="connsiteX3" y="connsiteY3"/>
              </a:cxn>
            </a:cxnLst>
            <a:rect l="l" t="t" r="r" b="b"/>
            <a:pathLst>
              <a:path w="2246243" h="805070">
                <a:moveTo>
                  <a:pt x="0" y="0"/>
                </a:moveTo>
                <a:lnTo>
                  <a:pt x="2246243" y="0"/>
                </a:lnTo>
                <a:lnTo>
                  <a:pt x="2246243" y="805070"/>
                </a:ln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1BDB9630-9C0A-42B3-BDC7-57A93F900B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0" y="6000120"/>
            <a:ext cx="691230" cy="683193"/>
          </a:xfrm>
          <a:prstGeom prst="rect">
            <a:avLst/>
          </a:prstGeom>
        </p:spPr>
      </p:pic>
      <p:sp>
        <p:nvSpPr>
          <p:cNvPr id="10" name="Rectangle 9">
            <a:extLst>
              <a:ext uri="{FF2B5EF4-FFF2-40B4-BE49-F238E27FC236}">
                <a16:creationId xmlns:a16="http://schemas.microsoft.com/office/drawing/2014/main" xmlns="" id="{870877AE-3918-4CE6-8B40-089BD5D06D13}"/>
              </a:ext>
            </a:extLst>
          </p:cNvPr>
          <p:cNvSpPr/>
          <p:nvPr/>
        </p:nvSpPr>
        <p:spPr>
          <a:xfrm>
            <a:off x="6412638" y="1825623"/>
            <a:ext cx="4380390" cy="4421028"/>
          </a:xfrm>
          <a:prstGeom prst="rect">
            <a:avLst/>
          </a:prstGeom>
          <a:solidFill>
            <a:srgbClr val="5977A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i="1" dirty="0">
                <a:solidFill>
                  <a:schemeClr val="accent6">
                    <a:lumMod val="40000"/>
                    <a:lumOff val="60000"/>
                  </a:schemeClr>
                </a:solidFill>
                <a:effectLst>
                  <a:outerShdw blurRad="38100" dist="38100" dir="2700000" algn="tl">
                    <a:srgbClr val="000000">
                      <a:alpha val="43137"/>
                    </a:srgbClr>
                  </a:outerShdw>
                </a:effectLst>
              </a:rPr>
              <a:t>Financing Leg</a:t>
            </a:r>
            <a:endParaRPr lang="en-US" sz="1400" i="1" dirty="0">
              <a:solidFill>
                <a:schemeClr val="accent6">
                  <a:lumMod val="40000"/>
                  <a:lumOff val="60000"/>
                </a:schemeClr>
              </a:solidFill>
              <a:effectLst>
                <a:outerShdw blurRad="38100" dist="38100" dir="2700000" algn="tl">
                  <a:srgbClr val="000000">
                    <a:alpha val="43137"/>
                  </a:srgbClr>
                </a:outerShdw>
              </a:effectLst>
            </a:endParaRPr>
          </a:p>
        </p:txBody>
      </p:sp>
      <p:sp>
        <p:nvSpPr>
          <p:cNvPr id="14" name="Rectangle 13">
            <a:extLst>
              <a:ext uri="{FF2B5EF4-FFF2-40B4-BE49-F238E27FC236}">
                <a16:creationId xmlns:a16="http://schemas.microsoft.com/office/drawing/2014/main" xmlns="" id="{AC116C4B-9DE5-463B-8EC1-AF607FFDA7D1}"/>
              </a:ext>
            </a:extLst>
          </p:cNvPr>
          <p:cNvSpPr/>
          <p:nvPr/>
        </p:nvSpPr>
        <p:spPr>
          <a:xfrm>
            <a:off x="1398973" y="1825623"/>
            <a:ext cx="4380390" cy="4421028"/>
          </a:xfrm>
          <a:prstGeom prst="rect">
            <a:avLst/>
          </a:prstGeom>
          <a:solidFill>
            <a:srgbClr val="5977A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i="1" dirty="0">
                <a:solidFill>
                  <a:srgbClr val="F88484"/>
                </a:solidFill>
                <a:effectLst>
                  <a:outerShdw blurRad="38100" dist="38100" dir="2700000" algn="tl">
                    <a:srgbClr val="000000">
                      <a:alpha val="43137"/>
                    </a:srgbClr>
                  </a:outerShdw>
                </a:effectLst>
              </a:rPr>
              <a:t>Asset Leg</a:t>
            </a:r>
          </a:p>
        </p:txBody>
      </p:sp>
      <p:sp>
        <p:nvSpPr>
          <p:cNvPr id="3" name="Rectangle 2">
            <a:extLst>
              <a:ext uri="{FF2B5EF4-FFF2-40B4-BE49-F238E27FC236}">
                <a16:creationId xmlns:a16="http://schemas.microsoft.com/office/drawing/2014/main" xmlns="" id="{FFE6BEFC-DB8D-4AC9-B52E-1AA2D60083F6}"/>
              </a:ext>
            </a:extLst>
          </p:cNvPr>
          <p:cNvSpPr/>
          <p:nvPr/>
        </p:nvSpPr>
        <p:spPr>
          <a:xfrm>
            <a:off x="1398972" y="4036137"/>
            <a:ext cx="4380390" cy="369332"/>
          </a:xfrm>
          <a:prstGeom prst="rect">
            <a:avLst/>
          </a:prstGeom>
        </p:spPr>
        <p:txBody>
          <a:bodyPr wrap="square">
            <a:spAutoFit/>
          </a:bodyPr>
          <a:lstStyle/>
          <a:p>
            <a:r>
              <a:rPr lang="en-US" dirty="0">
                <a:solidFill>
                  <a:schemeClr val="bg1"/>
                </a:solidFill>
              </a:rPr>
              <a:t>R</a:t>
            </a:r>
            <a:r>
              <a:rPr lang="en-US" b="1" dirty="0">
                <a:solidFill>
                  <a:schemeClr val="bg1"/>
                </a:solidFill>
              </a:rPr>
              <a:t>eference</a:t>
            </a:r>
            <a:endParaRPr lang="en-US" dirty="0">
              <a:solidFill>
                <a:schemeClr val="bg1"/>
              </a:solidFill>
            </a:endParaRPr>
          </a:p>
        </p:txBody>
      </p:sp>
      <p:sp>
        <p:nvSpPr>
          <p:cNvPr id="7" name="Rectangle 6">
            <a:extLst>
              <a:ext uri="{FF2B5EF4-FFF2-40B4-BE49-F238E27FC236}">
                <a16:creationId xmlns:a16="http://schemas.microsoft.com/office/drawing/2014/main" xmlns="" id="{0956A16B-B663-44C2-BE81-7ADA4387D761}"/>
              </a:ext>
            </a:extLst>
          </p:cNvPr>
          <p:cNvSpPr/>
          <p:nvPr/>
        </p:nvSpPr>
        <p:spPr>
          <a:xfrm>
            <a:off x="6412638" y="2372505"/>
            <a:ext cx="4380390" cy="369332"/>
          </a:xfrm>
          <a:prstGeom prst="rect">
            <a:avLst/>
          </a:prstGeom>
        </p:spPr>
        <p:txBody>
          <a:bodyPr wrap="square">
            <a:spAutoFit/>
          </a:bodyPr>
          <a:lstStyle/>
          <a:p>
            <a:r>
              <a:rPr lang="en-US" b="1" dirty="0">
                <a:solidFill>
                  <a:schemeClr val="bg1"/>
                </a:solidFill>
              </a:rPr>
              <a:t>Calculation</a:t>
            </a:r>
          </a:p>
        </p:txBody>
      </p:sp>
      <p:sp>
        <p:nvSpPr>
          <p:cNvPr id="15" name="Rectangle 14">
            <a:extLst>
              <a:ext uri="{FF2B5EF4-FFF2-40B4-BE49-F238E27FC236}">
                <a16:creationId xmlns:a16="http://schemas.microsoft.com/office/drawing/2014/main" xmlns="" id="{E3562C23-E539-4D6B-AE2C-0CB7A2D528D3}"/>
              </a:ext>
            </a:extLst>
          </p:cNvPr>
          <p:cNvSpPr/>
          <p:nvPr/>
        </p:nvSpPr>
        <p:spPr>
          <a:xfrm>
            <a:off x="1398973" y="2372505"/>
            <a:ext cx="4380390" cy="369332"/>
          </a:xfrm>
          <a:prstGeom prst="rect">
            <a:avLst/>
          </a:prstGeom>
        </p:spPr>
        <p:txBody>
          <a:bodyPr wrap="square">
            <a:spAutoFit/>
          </a:bodyPr>
          <a:lstStyle/>
          <a:p>
            <a:r>
              <a:rPr lang="en-US" b="1" dirty="0">
                <a:solidFill>
                  <a:schemeClr val="bg1"/>
                </a:solidFill>
              </a:rPr>
              <a:t>Calculation</a:t>
            </a:r>
          </a:p>
        </p:txBody>
      </p:sp>
      <p:sp>
        <p:nvSpPr>
          <p:cNvPr id="9" name="Rectangle 8">
            <a:extLst>
              <a:ext uri="{FF2B5EF4-FFF2-40B4-BE49-F238E27FC236}">
                <a16:creationId xmlns:a16="http://schemas.microsoft.com/office/drawing/2014/main" xmlns="" id="{70498E3E-3E4E-4BDB-AEEC-F416C1B19712}"/>
              </a:ext>
            </a:extLst>
          </p:cNvPr>
          <p:cNvSpPr/>
          <p:nvPr/>
        </p:nvSpPr>
        <p:spPr>
          <a:xfrm>
            <a:off x="1748901" y="2911876"/>
            <a:ext cx="1509204" cy="852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Price change of underlying face value</a:t>
            </a:r>
          </a:p>
        </p:txBody>
      </p:sp>
      <p:sp>
        <p:nvSpPr>
          <p:cNvPr id="16" name="Rectangle 15">
            <a:extLst>
              <a:ext uri="{FF2B5EF4-FFF2-40B4-BE49-F238E27FC236}">
                <a16:creationId xmlns:a16="http://schemas.microsoft.com/office/drawing/2014/main" xmlns="" id="{19949775-9A00-43A8-A27C-4D1836450949}"/>
              </a:ext>
            </a:extLst>
          </p:cNvPr>
          <p:cNvSpPr/>
          <p:nvPr/>
        </p:nvSpPr>
        <p:spPr>
          <a:xfrm>
            <a:off x="3959441" y="2911876"/>
            <a:ext cx="1509204" cy="852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Income from dividends or coupons</a:t>
            </a:r>
          </a:p>
        </p:txBody>
      </p:sp>
      <p:sp>
        <p:nvSpPr>
          <p:cNvPr id="17" name="Plus Sign 16">
            <a:extLst>
              <a:ext uri="{FF2B5EF4-FFF2-40B4-BE49-F238E27FC236}">
                <a16:creationId xmlns:a16="http://schemas.microsoft.com/office/drawing/2014/main" xmlns="" id="{D3E57EF3-D31A-49A2-B5B5-EDA81118EADF}"/>
              </a:ext>
            </a:extLst>
          </p:cNvPr>
          <p:cNvSpPr/>
          <p:nvPr/>
        </p:nvSpPr>
        <p:spPr>
          <a:xfrm>
            <a:off x="3384613" y="3141659"/>
            <a:ext cx="418729" cy="369332"/>
          </a:xfrm>
          <a:prstGeom prst="mathPlus">
            <a:avLst/>
          </a:prstGeom>
          <a:solidFill>
            <a:srgbClr val="F07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xmlns="" id="{D67BF57A-261C-4995-9BD9-72AEAFF2C836}"/>
              </a:ext>
            </a:extLst>
          </p:cNvPr>
          <p:cNvGrpSpPr/>
          <p:nvPr/>
        </p:nvGrpSpPr>
        <p:grpSpPr>
          <a:xfrm>
            <a:off x="6583870" y="2922936"/>
            <a:ext cx="4037926" cy="852256"/>
            <a:chOff x="6583870" y="2922936"/>
            <a:chExt cx="4037926" cy="852256"/>
          </a:xfrm>
        </p:grpSpPr>
        <p:sp>
          <p:nvSpPr>
            <p:cNvPr id="19" name="Rectangle 18">
              <a:extLst>
                <a:ext uri="{FF2B5EF4-FFF2-40B4-BE49-F238E27FC236}">
                  <a16:creationId xmlns:a16="http://schemas.microsoft.com/office/drawing/2014/main" xmlns="" id="{073E4CAD-D46D-4B22-8FBD-FE6B9847A3DD}"/>
                </a:ext>
              </a:extLst>
            </p:cNvPr>
            <p:cNvSpPr/>
            <p:nvPr/>
          </p:nvSpPr>
          <p:spPr>
            <a:xfrm>
              <a:off x="6583870" y="2922936"/>
              <a:ext cx="923792" cy="852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Fixed</a:t>
              </a:r>
            </a:p>
          </p:txBody>
        </p:sp>
        <p:sp>
          <p:nvSpPr>
            <p:cNvPr id="20" name="Rectangle 19">
              <a:extLst>
                <a:ext uri="{FF2B5EF4-FFF2-40B4-BE49-F238E27FC236}">
                  <a16:creationId xmlns:a16="http://schemas.microsoft.com/office/drawing/2014/main" xmlns="" id="{ECDC84BC-7A22-4D90-819F-F403B6B0BEB5}"/>
                </a:ext>
              </a:extLst>
            </p:cNvPr>
            <p:cNvSpPr/>
            <p:nvPr/>
          </p:nvSpPr>
          <p:spPr>
            <a:xfrm>
              <a:off x="8140937" y="2922936"/>
              <a:ext cx="923792" cy="852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Floating</a:t>
              </a:r>
            </a:p>
          </p:txBody>
        </p:sp>
        <p:sp>
          <p:nvSpPr>
            <p:cNvPr id="22" name="Rectangle 21">
              <a:extLst>
                <a:ext uri="{FF2B5EF4-FFF2-40B4-BE49-F238E27FC236}">
                  <a16:creationId xmlns:a16="http://schemas.microsoft.com/office/drawing/2014/main" xmlns="" id="{8393FEA0-889D-4FF3-AD53-5BE0BCF3D98F}"/>
                </a:ext>
              </a:extLst>
            </p:cNvPr>
            <p:cNvSpPr/>
            <p:nvPr/>
          </p:nvSpPr>
          <p:spPr>
            <a:xfrm>
              <a:off x="9698004" y="2922936"/>
              <a:ext cx="923792" cy="852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Second Asset</a:t>
              </a:r>
            </a:p>
          </p:txBody>
        </p:sp>
        <p:sp>
          <p:nvSpPr>
            <p:cNvPr id="18" name="TextBox 17">
              <a:extLst>
                <a:ext uri="{FF2B5EF4-FFF2-40B4-BE49-F238E27FC236}">
                  <a16:creationId xmlns:a16="http://schemas.microsoft.com/office/drawing/2014/main" xmlns="" id="{14053482-5CF2-4989-8BA5-CAA5C10E3F29}"/>
                </a:ext>
              </a:extLst>
            </p:cNvPr>
            <p:cNvSpPr txBox="1"/>
            <p:nvPr/>
          </p:nvSpPr>
          <p:spPr>
            <a:xfrm>
              <a:off x="7507662" y="3164398"/>
              <a:ext cx="633275" cy="369332"/>
            </a:xfrm>
            <a:prstGeom prst="rect">
              <a:avLst/>
            </a:prstGeom>
            <a:noFill/>
          </p:spPr>
          <p:txBody>
            <a:bodyPr wrap="square" rtlCol="0">
              <a:spAutoFit/>
            </a:bodyPr>
            <a:lstStyle/>
            <a:p>
              <a:pPr algn="ctr"/>
              <a:r>
                <a:rPr lang="en-US" b="1" dirty="0">
                  <a:solidFill>
                    <a:srgbClr val="F07151"/>
                  </a:solidFill>
                </a:rPr>
                <a:t>OR</a:t>
              </a:r>
            </a:p>
          </p:txBody>
        </p:sp>
        <p:sp>
          <p:nvSpPr>
            <p:cNvPr id="23" name="TextBox 22">
              <a:extLst>
                <a:ext uri="{FF2B5EF4-FFF2-40B4-BE49-F238E27FC236}">
                  <a16:creationId xmlns:a16="http://schemas.microsoft.com/office/drawing/2014/main" xmlns="" id="{E10A0F53-0AF9-4F07-B82A-AD0DC9F65F1D}"/>
                </a:ext>
              </a:extLst>
            </p:cNvPr>
            <p:cNvSpPr txBox="1"/>
            <p:nvPr/>
          </p:nvSpPr>
          <p:spPr>
            <a:xfrm>
              <a:off x="9064729" y="3164398"/>
              <a:ext cx="633275" cy="369332"/>
            </a:xfrm>
            <a:prstGeom prst="rect">
              <a:avLst/>
            </a:prstGeom>
            <a:noFill/>
          </p:spPr>
          <p:txBody>
            <a:bodyPr wrap="square" rtlCol="0">
              <a:spAutoFit/>
            </a:bodyPr>
            <a:lstStyle/>
            <a:p>
              <a:pPr algn="ctr"/>
              <a:r>
                <a:rPr lang="en-US" b="1" dirty="0">
                  <a:solidFill>
                    <a:srgbClr val="F07151"/>
                  </a:solidFill>
                </a:rPr>
                <a:t>OR</a:t>
              </a:r>
            </a:p>
          </p:txBody>
        </p:sp>
      </p:grpSp>
      <p:sp>
        <p:nvSpPr>
          <p:cNvPr id="24" name="Rectangle 23">
            <a:extLst>
              <a:ext uri="{FF2B5EF4-FFF2-40B4-BE49-F238E27FC236}">
                <a16:creationId xmlns:a16="http://schemas.microsoft.com/office/drawing/2014/main" xmlns="" id="{37783BC3-3E38-4245-803E-7637CD646DEC}"/>
              </a:ext>
            </a:extLst>
          </p:cNvPr>
          <p:cNvSpPr/>
          <p:nvPr/>
        </p:nvSpPr>
        <p:spPr>
          <a:xfrm>
            <a:off x="6412638" y="4036137"/>
            <a:ext cx="4380390" cy="369332"/>
          </a:xfrm>
          <a:prstGeom prst="rect">
            <a:avLst/>
          </a:prstGeom>
        </p:spPr>
        <p:txBody>
          <a:bodyPr wrap="square">
            <a:spAutoFit/>
          </a:bodyPr>
          <a:lstStyle/>
          <a:p>
            <a:r>
              <a:rPr lang="en-US" dirty="0">
                <a:solidFill>
                  <a:schemeClr val="bg1"/>
                </a:solidFill>
              </a:rPr>
              <a:t>R</a:t>
            </a:r>
            <a:r>
              <a:rPr lang="en-US" b="1" dirty="0">
                <a:solidFill>
                  <a:schemeClr val="bg1"/>
                </a:solidFill>
              </a:rPr>
              <a:t>eference</a:t>
            </a:r>
          </a:p>
        </p:txBody>
      </p:sp>
      <p:grpSp>
        <p:nvGrpSpPr>
          <p:cNvPr id="30" name="Group 29">
            <a:extLst>
              <a:ext uri="{FF2B5EF4-FFF2-40B4-BE49-F238E27FC236}">
                <a16:creationId xmlns:a16="http://schemas.microsoft.com/office/drawing/2014/main" xmlns="" id="{CDDF5A70-D0B0-49B5-B465-8DB6EF917F8D}"/>
              </a:ext>
            </a:extLst>
          </p:cNvPr>
          <p:cNvGrpSpPr/>
          <p:nvPr/>
        </p:nvGrpSpPr>
        <p:grpSpPr>
          <a:xfrm>
            <a:off x="1570204" y="4540404"/>
            <a:ext cx="4037926" cy="852256"/>
            <a:chOff x="6583870" y="2922936"/>
            <a:chExt cx="4037926" cy="852256"/>
          </a:xfrm>
        </p:grpSpPr>
        <p:sp>
          <p:nvSpPr>
            <p:cNvPr id="31" name="Rectangle 30">
              <a:extLst>
                <a:ext uri="{FF2B5EF4-FFF2-40B4-BE49-F238E27FC236}">
                  <a16:creationId xmlns:a16="http://schemas.microsoft.com/office/drawing/2014/main" xmlns="" id="{72132E55-CB39-4559-A9BF-1B801EEC4751}"/>
                </a:ext>
              </a:extLst>
            </p:cNvPr>
            <p:cNvSpPr/>
            <p:nvPr/>
          </p:nvSpPr>
          <p:spPr>
            <a:xfrm>
              <a:off x="6583870" y="2922936"/>
              <a:ext cx="923792" cy="852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Single Asset</a:t>
              </a:r>
            </a:p>
          </p:txBody>
        </p:sp>
        <p:sp>
          <p:nvSpPr>
            <p:cNvPr id="32" name="Rectangle 31">
              <a:extLst>
                <a:ext uri="{FF2B5EF4-FFF2-40B4-BE49-F238E27FC236}">
                  <a16:creationId xmlns:a16="http://schemas.microsoft.com/office/drawing/2014/main" xmlns="" id="{BD545409-2EE6-4E7F-A40B-D277A8340A90}"/>
                </a:ext>
              </a:extLst>
            </p:cNvPr>
            <p:cNvSpPr/>
            <p:nvPr/>
          </p:nvSpPr>
          <p:spPr>
            <a:xfrm>
              <a:off x="8140937" y="2922936"/>
              <a:ext cx="923792" cy="852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Index</a:t>
              </a:r>
            </a:p>
          </p:txBody>
        </p:sp>
        <p:sp>
          <p:nvSpPr>
            <p:cNvPr id="33" name="Rectangle 32">
              <a:extLst>
                <a:ext uri="{FF2B5EF4-FFF2-40B4-BE49-F238E27FC236}">
                  <a16:creationId xmlns:a16="http://schemas.microsoft.com/office/drawing/2014/main" xmlns="" id="{A1873118-885E-4106-BDF5-3FAFEA730FEE}"/>
                </a:ext>
              </a:extLst>
            </p:cNvPr>
            <p:cNvSpPr/>
            <p:nvPr/>
          </p:nvSpPr>
          <p:spPr>
            <a:xfrm>
              <a:off x="9698004" y="2922936"/>
              <a:ext cx="923792" cy="852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Portfolio</a:t>
              </a:r>
            </a:p>
          </p:txBody>
        </p:sp>
        <p:sp>
          <p:nvSpPr>
            <p:cNvPr id="34" name="TextBox 33">
              <a:extLst>
                <a:ext uri="{FF2B5EF4-FFF2-40B4-BE49-F238E27FC236}">
                  <a16:creationId xmlns:a16="http://schemas.microsoft.com/office/drawing/2014/main" xmlns="" id="{425578C8-27D9-41CA-BB58-5E98E53F8461}"/>
                </a:ext>
              </a:extLst>
            </p:cNvPr>
            <p:cNvSpPr txBox="1"/>
            <p:nvPr/>
          </p:nvSpPr>
          <p:spPr>
            <a:xfrm>
              <a:off x="7507662" y="3164398"/>
              <a:ext cx="633275" cy="369332"/>
            </a:xfrm>
            <a:prstGeom prst="rect">
              <a:avLst/>
            </a:prstGeom>
            <a:noFill/>
          </p:spPr>
          <p:txBody>
            <a:bodyPr wrap="square" rtlCol="0">
              <a:spAutoFit/>
            </a:bodyPr>
            <a:lstStyle/>
            <a:p>
              <a:pPr algn="ctr"/>
              <a:r>
                <a:rPr lang="en-US" b="1" dirty="0">
                  <a:solidFill>
                    <a:srgbClr val="F07151"/>
                  </a:solidFill>
                </a:rPr>
                <a:t>OR</a:t>
              </a:r>
            </a:p>
          </p:txBody>
        </p:sp>
        <p:sp>
          <p:nvSpPr>
            <p:cNvPr id="35" name="TextBox 34">
              <a:extLst>
                <a:ext uri="{FF2B5EF4-FFF2-40B4-BE49-F238E27FC236}">
                  <a16:creationId xmlns:a16="http://schemas.microsoft.com/office/drawing/2014/main" xmlns="" id="{4F9742A9-442D-450B-BFD0-F65B77C49BE1}"/>
                </a:ext>
              </a:extLst>
            </p:cNvPr>
            <p:cNvSpPr txBox="1"/>
            <p:nvPr/>
          </p:nvSpPr>
          <p:spPr>
            <a:xfrm>
              <a:off x="9064729" y="3164398"/>
              <a:ext cx="633275" cy="369332"/>
            </a:xfrm>
            <a:prstGeom prst="rect">
              <a:avLst/>
            </a:prstGeom>
            <a:noFill/>
          </p:spPr>
          <p:txBody>
            <a:bodyPr wrap="square" rtlCol="0">
              <a:spAutoFit/>
            </a:bodyPr>
            <a:lstStyle/>
            <a:p>
              <a:pPr algn="ctr"/>
              <a:r>
                <a:rPr lang="en-US" b="1" dirty="0">
                  <a:solidFill>
                    <a:srgbClr val="F07151"/>
                  </a:solidFill>
                </a:rPr>
                <a:t>OR</a:t>
              </a:r>
            </a:p>
          </p:txBody>
        </p:sp>
      </p:grpSp>
      <p:sp>
        <p:nvSpPr>
          <p:cNvPr id="38" name="Rectangle 37">
            <a:extLst>
              <a:ext uri="{FF2B5EF4-FFF2-40B4-BE49-F238E27FC236}">
                <a16:creationId xmlns:a16="http://schemas.microsoft.com/office/drawing/2014/main" xmlns="" id="{8E0FDA71-83EE-4C8A-9996-949E7F53A883}"/>
              </a:ext>
            </a:extLst>
          </p:cNvPr>
          <p:cNvSpPr/>
          <p:nvPr/>
        </p:nvSpPr>
        <p:spPr>
          <a:xfrm>
            <a:off x="7063158" y="4554692"/>
            <a:ext cx="3116061" cy="91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Rate Index (e.g. LIBOR) ± spread in sync with repo market</a:t>
            </a:r>
          </a:p>
        </p:txBody>
      </p:sp>
    </p:spTree>
    <p:extLst>
      <p:ext uri="{BB962C8B-B14F-4D97-AF65-F5344CB8AC3E}">
        <p14:creationId xmlns:p14="http://schemas.microsoft.com/office/powerpoint/2010/main" val="1241209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3BF61E-FCE7-4BBA-AC0B-C54A06BE9FE7}"/>
              </a:ext>
            </a:extLst>
          </p:cNvPr>
          <p:cNvSpPr>
            <a:spLocks noGrp="1"/>
          </p:cNvSpPr>
          <p:nvPr>
            <p:ph type="title"/>
          </p:nvPr>
        </p:nvSpPr>
        <p:spPr/>
        <p:txBody>
          <a:bodyPr/>
          <a:lstStyle/>
          <a:p>
            <a:r>
              <a:rPr lang="en-US" b="1" dirty="0">
                <a:latin typeface="+mn-lt"/>
              </a:rPr>
              <a:t>Notional Structures</a:t>
            </a:r>
          </a:p>
        </p:txBody>
      </p:sp>
      <p:sp>
        <p:nvSpPr>
          <p:cNvPr id="4" name="Rectangle 4">
            <a:extLst>
              <a:ext uri="{FF2B5EF4-FFF2-40B4-BE49-F238E27FC236}">
                <a16:creationId xmlns:a16="http://schemas.microsoft.com/office/drawing/2014/main" xmlns="" id="{D6C81462-FAF9-4641-8497-C44610104372}"/>
              </a:ext>
            </a:extLst>
          </p:cNvPr>
          <p:cNvSpPr/>
          <p:nvPr/>
        </p:nvSpPr>
        <p:spPr>
          <a:xfrm>
            <a:off x="9342783" y="0"/>
            <a:ext cx="2849217" cy="1319275"/>
          </a:xfrm>
          <a:custGeom>
            <a:avLst/>
            <a:gdLst>
              <a:gd name="connsiteX0" fmla="*/ 0 w 2431774"/>
              <a:gd name="connsiteY0" fmla="*/ 0 h 2431774"/>
              <a:gd name="connsiteX1" fmla="*/ 2431774 w 2431774"/>
              <a:gd name="connsiteY1" fmla="*/ 0 h 2431774"/>
              <a:gd name="connsiteX2" fmla="*/ 2431774 w 2431774"/>
              <a:gd name="connsiteY2" fmla="*/ 2431774 h 2431774"/>
              <a:gd name="connsiteX3" fmla="*/ 0 w 2431774"/>
              <a:gd name="connsiteY3" fmla="*/ 2431774 h 2431774"/>
              <a:gd name="connsiteX4" fmla="*/ 0 w 2431774"/>
              <a:gd name="connsiteY4" fmla="*/ 0 h 2431774"/>
              <a:gd name="connsiteX0" fmla="*/ 0 w 2431774"/>
              <a:gd name="connsiteY0" fmla="*/ 0 h 2431774"/>
              <a:gd name="connsiteX1" fmla="*/ 2431774 w 2431774"/>
              <a:gd name="connsiteY1" fmla="*/ 0 h 2431774"/>
              <a:gd name="connsiteX2" fmla="*/ 2431774 w 2431774"/>
              <a:gd name="connsiteY2" fmla="*/ 2431774 h 2431774"/>
              <a:gd name="connsiteX3" fmla="*/ 0 w 2431774"/>
              <a:gd name="connsiteY3" fmla="*/ 0 h 2431774"/>
              <a:gd name="connsiteX0" fmla="*/ 0 w 2431774"/>
              <a:gd name="connsiteY0" fmla="*/ 0 h 2103783"/>
              <a:gd name="connsiteX1" fmla="*/ 2431774 w 2431774"/>
              <a:gd name="connsiteY1" fmla="*/ 0 h 2103783"/>
              <a:gd name="connsiteX2" fmla="*/ 2431774 w 2431774"/>
              <a:gd name="connsiteY2" fmla="*/ 2103783 h 2103783"/>
              <a:gd name="connsiteX3" fmla="*/ 0 w 2431774"/>
              <a:gd name="connsiteY3" fmla="*/ 0 h 2103783"/>
            </a:gdLst>
            <a:ahLst/>
            <a:cxnLst>
              <a:cxn ang="0">
                <a:pos x="connsiteX0" y="connsiteY0"/>
              </a:cxn>
              <a:cxn ang="0">
                <a:pos x="connsiteX1" y="connsiteY1"/>
              </a:cxn>
              <a:cxn ang="0">
                <a:pos x="connsiteX2" y="connsiteY2"/>
              </a:cxn>
              <a:cxn ang="0">
                <a:pos x="connsiteX3" y="connsiteY3"/>
              </a:cxn>
            </a:cxnLst>
            <a:rect l="l" t="t" r="r" b="b"/>
            <a:pathLst>
              <a:path w="2431774" h="2103783">
                <a:moveTo>
                  <a:pt x="0" y="0"/>
                </a:moveTo>
                <a:lnTo>
                  <a:pt x="2431774" y="0"/>
                </a:lnTo>
                <a:lnTo>
                  <a:pt x="2431774" y="2103783"/>
                </a:lnTo>
                <a:lnTo>
                  <a:pt x="0" y="0"/>
                </a:lnTo>
                <a:close/>
              </a:path>
            </a:pathLst>
          </a:custGeom>
          <a:solidFill>
            <a:schemeClr val="accent1">
              <a:lumMod val="75000"/>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5">
            <a:extLst>
              <a:ext uri="{FF2B5EF4-FFF2-40B4-BE49-F238E27FC236}">
                <a16:creationId xmlns:a16="http://schemas.microsoft.com/office/drawing/2014/main" xmlns="" id="{14F7AAEC-5DB1-468A-8ED0-827DBBA8935B}"/>
              </a:ext>
            </a:extLst>
          </p:cNvPr>
          <p:cNvSpPr/>
          <p:nvPr/>
        </p:nvSpPr>
        <p:spPr>
          <a:xfrm>
            <a:off x="9574032" y="-1"/>
            <a:ext cx="2617968" cy="492147"/>
          </a:xfrm>
          <a:custGeom>
            <a:avLst/>
            <a:gdLst>
              <a:gd name="connsiteX0" fmla="*/ 0 w 1202635"/>
              <a:gd name="connsiteY0" fmla="*/ 0 h 1202635"/>
              <a:gd name="connsiteX1" fmla="*/ 1202635 w 1202635"/>
              <a:gd name="connsiteY1" fmla="*/ 0 h 1202635"/>
              <a:gd name="connsiteX2" fmla="*/ 1202635 w 1202635"/>
              <a:gd name="connsiteY2" fmla="*/ 1202635 h 1202635"/>
              <a:gd name="connsiteX3" fmla="*/ 0 w 1202635"/>
              <a:gd name="connsiteY3" fmla="*/ 1202635 h 1202635"/>
              <a:gd name="connsiteX4" fmla="*/ 0 w 1202635"/>
              <a:gd name="connsiteY4" fmla="*/ 0 h 1202635"/>
              <a:gd name="connsiteX0" fmla="*/ 0 w 1202635"/>
              <a:gd name="connsiteY0" fmla="*/ 0 h 1202635"/>
              <a:gd name="connsiteX1" fmla="*/ 1202635 w 1202635"/>
              <a:gd name="connsiteY1" fmla="*/ 0 h 1202635"/>
              <a:gd name="connsiteX2" fmla="*/ 1202635 w 1202635"/>
              <a:gd name="connsiteY2" fmla="*/ 1202635 h 1202635"/>
              <a:gd name="connsiteX3" fmla="*/ 0 w 1202635"/>
              <a:gd name="connsiteY3" fmla="*/ 0 h 1202635"/>
              <a:gd name="connsiteX0" fmla="*/ 0 w 1202635"/>
              <a:gd name="connsiteY0" fmla="*/ 0 h 805070"/>
              <a:gd name="connsiteX1" fmla="*/ 1202635 w 1202635"/>
              <a:gd name="connsiteY1" fmla="*/ 0 h 805070"/>
              <a:gd name="connsiteX2" fmla="*/ 1202635 w 1202635"/>
              <a:gd name="connsiteY2" fmla="*/ 805070 h 805070"/>
              <a:gd name="connsiteX3" fmla="*/ 0 w 1202635"/>
              <a:gd name="connsiteY3" fmla="*/ 0 h 805070"/>
              <a:gd name="connsiteX0" fmla="*/ 0 w 2246243"/>
              <a:gd name="connsiteY0" fmla="*/ 0 h 805070"/>
              <a:gd name="connsiteX1" fmla="*/ 2246243 w 2246243"/>
              <a:gd name="connsiteY1" fmla="*/ 0 h 805070"/>
              <a:gd name="connsiteX2" fmla="*/ 2246243 w 2246243"/>
              <a:gd name="connsiteY2" fmla="*/ 805070 h 805070"/>
              <a:gd name="connsiteX3" fmla="*/ 0 w 2246243"/>
              <a:gd name="connsiteY3" fmla="*/ 0 h 805070"/>
            </a:gdLst>
            <a:ahLst/>
            <a:cxnLst>
              <a:cxn ang="0">
                <a:pos x="connsiteX0" y="connsiteY0"/>
              </a:cxn>
              <a:cxn ang="0">
                <a:pos x="connsiteX1" y="connsiteY1"/>
              </a:cxn>
              <a:cxn ang="0">
                <a:pos x="connsiteX2" y="connsiteY2"/>
              </a:cxn>
              <a:cxn ang="0">
                <a:pos x="connsiteX3" y="connsiteY3"/>
              </a:cxn>
            </a:cxnLst>
            <a:rect l="l" t="t" r="r" b="b"/>
            <a:pathLst>
              <a:path w="2246243" h="805070">
                <a:moveTo>
                  <a:pt x="0" y="0"/>
                </a:moveTo>
                <a:lnTo>
                  <a:pt x="2246243" y="0"/>
                </a:lnTo>
                <a:lnTo>
                  <a:pt x="2246243" y="805070"/>
                </a:ln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1BDB9630-9C0A-42B3-BDC7-57A93F900B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0" y="6000120"/>
            <a:ext cx="691230" cy="683193"/>
          </a:xfrm>
          <a:prstGeom prst="rect">
            <a:avLst/>
          </a:prstGeom>
        </p:spPr>
      </p:pic>
      <p:sp>
        <p:nvSpPr>
          <p:cNvPr id="10" name="Rectangle 9">
            <a:extLst>
              <a:ext uri="{FF2B5EF4-FFF2-40B4-BE49-F238E27FC236}">
                <a16:creationId xmlns:a16="http://schemas.microsoft.com/office/drawing/2014/main" xmlns="" id="{870877AE-3918-4CE6-8B40-089BD5D06D13}"/>
              </a:ext>
            </a:extLst>
          </p:cNvPr>
          <p:cNvSpPr/>
          <p:nvPr/>
        </p:nvSpPr>
        <p:spPr>
          <a:xfrm>
            <a:off x="1398972" y="1825623"/>
            <a:ext cx="9394056" cy="1894121"/>
          </a:xfrm>
          <a:prstGeom prst="rect">
            <a:avLst/>
          </a:prstGeom>
          <a:solidFill>
            <a:srgbClr val="5977A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i="1" dirty="0">
                <a:solidFill>
                  <a:srgbClr val="F88484"/>
                </a:solidFill>
                <a:effectLst>
                  <a:outerShdw blurRad="38100" dist="38100" dir="2700000" algn="tl">
                    <a:srgbClr val="000000">
                      <a:alpha val="43137"/>
                    </a:srgbClr>
                  </a:outerShdw>
                </a:effectLst>
              </a:rPr>
              <a:t>Constant Notional Structure</a:t>
            </a:r>
            <a:endParaRPr lang="en-US" sz="1400" i="1" dirty="0">
              <a:solidFill>
                <a:srgbClr val="F88484"/>
              </a:solidFill>
              <a:effectLst>
                <a:outerShdw blurRad="38100" dist="38100" dir="2700000" algn="tl">
                  <a:srgbClr val="000000">
                    <a:alpha val="43137"/>
                  </a:srgbClr>
                </a:outerShdw>
              </a:effectLst>
            </a:endParaRPr>
          </a:p>
        </p:txBody>
      </p:sp>
      <p:sp>
        <p:nvSpPr>
          <p:cNvPr id="21" name="Rectangle 20">
            <a:extLst>
              <a:ext uri="{FF2B5EF4-FFF2-40B4-BE49-F238E27FC236}">
                <a16:creationId xmlns:a16="http://schemas.microsoft.com/office/drawing/2014/main" xmlns="" id="{E16EC409-6359-4BBC-86AE-BCB68A26C9AC}"/>
              </a:ext>
            </a:extLst>
          </p:cNvPr>
          <p:cNvSpPr/>
          <p:nvPr/>
        </p:nvSpPr>
        <p:spPr>
          <a:xfrm>
            <a:off x="1398973" y="3961912"/>
            <a:ext cx="9394055" cy="1894120"/>
          </a:xfrm>
          <a:prstGeom prst="rect">
            <a:avLst/>
          </a:prstGeom>
          <a:solidFill>
            <a:srgbClr val="5977A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i="1" dirty="0">
                <a:solidFill>
                  <a:schemeClr val="accent6">
                    <a:lumMod val="60000"/>
                    <a:lumOff val="40000"/>
                  </a:schemeClr>
                </a:solidFill>
                <a:effectLst>
                  <a:outerShdw blurRad="38100" dist="38100" dir="2700000" algn="tl">
                    <a:srgbClr val="000000">
                      <a:alpha val="43137"/>
                    </a:srgbClr>
                  </a:outerShdw>
                </a:effectLst>
              </a:rPr>
              <a:t>Constant Units Structure</a:t>
            </a:r>
          </a:p>
        </p:txBody>
      </p:sp>
      <p:sp>
        <p:nvSpPr>
          <p:cNvPr id="11" name="Rectangle 10">
            <a:extLst>
              <a:ext uri="{FF2B5EF4-FFF2-40B4-BE49-F238E27FC236}">
                <a16:creationId xmlns:a16="http://schemas.microsoft.com/office/drawing/2014/main" xmlns="" id="{644B9C47-4BF4-498D-A47E-23B6205AED59}"/>
              </a:ext>
            </a:extLst>
          </p:cNvPr>
          <p:cNvSpPr/>
          <p:nvPr/>
        </p:nvSpPr>
        <p:spPr>
          <a:xfrm>
            <a:off x="2732665" y="2585486"/>
            <a:ext cx="1658211" cy="369332"/>
          </a:xfrm>
          <a:prstGeom prst="rect">
            <a:avLst/>
          </a:prstGeom>
        </p:spPr>
        <p:txBody>
          <a:bodyPr wrap="none">
            <a:spAutoFit/>
          </a:bodyPr>
          <a:lstStyle/>
          <a:p>
            <a:r>
              <a:rPr lang="en-US" b="1" dirty="0">
                <a:solidFill>
                  <a:schemeClr val="bg1"/>
                </a:solidFill>
              </a:rPr>
              <a:t>Fixed $ amount</a:t>
            </a:r>
          </a:p>
        </p:txBody>
      </p:sp>
      <p:sp>
        <p:nvSpPr>
          <p:cNvPr id="13" name="Rectangle 12">
            <a:extLst>
              <a:ext uri="{FF2B5EF4-FFF2-40B4-BE49-F238E27FC236}">
                <a16:creationId xmlns:a16="http://schemas.microsoft.com/office/drawing/2014/main" xmlns="" id="{2E41F10F-DC61-42BD-9995-3CCA3E96C26D}"/>
              </a:ext>
            </a:extLst>
          </p:cNvPr>
          <p:cNvSpPr/>
          <p:nvPr/>
        </p:nvSpPr>
        <p:spPr>
          <a:xfrm>
            <a:off x="2172416" y="4724305"/>
            <a:ext cx="2705484" cy="369332"/>
          </a:xfrm>
          <a:prstGeom prst="rect">
            <a:avLst/>
          </a:prstGeom>
        </p:spPr>
        <p:txBody>
          <a:bodyPr wrap="none">
            <a:spAutoFit/>
          </a:bodyPr>
          <a:lstStyle/>
          <a:p>
            <a:r>
              <a:rPr lang="en-US" b="1" dirty="0">
                <a:solidFill>
                  <a:schemeClr val="bg1"/>
                </a:solidFill>
              </a:rPr>
              <a:t>Fixed # of underlying units</a:t>
            </a:r>
          </a:p>
        </p:txBody>
      </p:sp>
      <p:grpSp>
        <p:nvGrpSpPr>
          <p:cNvPr id="9" name="Group 8">
            <a:extLst>
              <a:ext uri="{FF2B5EF4-FFF2-40B4-BE49-F238E27FC236}">
                <a16:creationId xmlns:a16="http://schemas.microsoft.com/office/drawing/2014/main" xmlns="" id="{1CD0C875-79B5-4935-B630-37A5A82BBC29}"/>
              </a:ext>
            </a:extLst>
          </p:cNvPr>
          <p:cNvGrpSpPr/>
          <p:nvPr/>
        </p:nvGrpSpPr>
        <p:grpSpPr>
          <a:xfrm>
            <a:off x="5823764" y="4451165"/>
            <a:ext cx="4874410" cy="738664"/>
            <a:chOff x="5767215" y="4615599"/>
            <a:chExt cx="4874410" cy="738664"/>
          </a:xfrm>
        </p:grpSpPr>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xmlns="" id="{1EC48D46-9803-41EF-8780-B90521A8D364}"/>
                    </a:ext>
                  </a:extLst>
                </p:cNvPr>
                <p:cNvSpPr/>
                <p:nvPr/>
              </p:nvSpPr>
              <p:spPr>
                <a:xfrm>
                  <a:off x="7188383" y="4615599"/>
                  <a:ext cx="2154400" cy="738664"/>
                </a:xfrm>
                <a:prstGeom prst="rect">
                  <a:avLst/>
                </a:prstGeom>
                <a:noFill/>
              </p:spPr>
              <p:txBody>
                <a:bodyPr wrap="square" numCol="1" rtlCol="0">
                  <a:spAutoFit/>
                </a:bodyPr>
                <a:lstStyle/>
                <a:p>
                  <a:pPr algn="ctr"/>
                  <a:r>
                    <a:rPr lang="en-US" sz="1400" b="1" dirty="0">
                      <a:solidFill>
                        <a:schemeClr val="bg1"/>
                      </a:solidFill>
                    </a:rPr>
                    <a:t>Dividend/Coupon Income</a:t>
                  </a:r>
                </a:p>
                <a:p>
                  <a:pPr algn="ctr"/>
                  <a:endParaRPr lang="en-US" sz="1400" b="1" dirty="0">
                    <a:solidFill>
                      <a:schemeClr val="bg1"/>
                    </a:solidFill>
                  </a:endParaRPr>
                </a:p>
                <a:p>
                  <a:pPr algn="ctr"/>
                  <a14:m>
                    <m:oMathPara xmlns:m="http://schemas.openxmlformats.org/officeDocument/2006/math">
                      <m:oMathParaPr>
                        <m:jc m:val="centerGroup"/>
                      </m:oMathParaPr>
                      <m:oMath xmlns:m="http://schemas.openxmlformats.org/officeDocument/2006/math">
                        <m:r>
                          <a:rPr lang="en-US" sz="1400" b="0" i="1" smtClean="0">
                            <a:solidFill>
                              <a:schemeClr val="bg1"/>
                            </a:solidFill>
                            <a:latin typeface="Cambria Math" panose="02040503050406030204" pitchFamily="18" charset="0"/>
                          </a:rPr>
                          <m:t>𝑈</m:t>
                        </m:r>
                        <m:r>
                          <a:rPr lang="en-US" sz="1400" b="0" i="1" smtClean="0">
                            <a:solidFill>
                              <a:schemeClr val="bg1"/>
                            </a:solidFill>
                            <a:latin typeface="Cambria Math" panose="02040503050406030204" pitchFamily="18" charset="0"/>
                          </a:rPr>
                          <m:t>∗</m:t>
                        </m:r>
                        <m:r>
                          <a:rPr lang="en-US" sz="1400" b="0" i="1" smtClean="0">
                            <a:solidFill>
                              <a:schemeClr val="bg1"/>
                            </a:solidFill>
                            <a:latin typeface="Cambria Math" panose="02040503050406030204" pitchFamily="18" charset="0"/>
                          </a:rPr>
                          <m:t>𝐶</m:t>
                        </m:r>
                      </m:oMath>
                    </m:oMathPara>
                  </a14:m>
                  <a:endParaRPr lang="en-US" sz="1400" dirty="0">
                    <a:solidFill>
                      <a:schemeClr val="bg1"/>
                    </a:solidFill>
                  </a:endParaRPr>
                </a:p>
              </p:txBody>
            </p:sp>
          </mc:Choice>
          <mc:Fallback xmlns="">
            <p:sp>
              <p:nvSpPr>
                <p:cNvPr id="12" name="Rectangle 11">
                  <a:extLst>
                    <a:ext uri="{FF2B5EF4-FFF2-40B4-BE49-F238E27FC236}">
                      <a16:creationId xmlns:a16="http://schemas.microsoft.com/office/drawing/2014/main" id="{1EC48D46-9803-41EF-8780-B90521A8D364}"/>
                    </a:ext>
                  </a:extLst>
                </p:cNvPr>
                <p:cNvSpPr>
                  <a:spLocks noRot="1" noChangeAspect="1" noMove="1" noResize="1" noEditPoints="1" noAdjustHandles="1" noChangeArrowheads="1" noChangeShapeType="1" noTextEdit="1"/>
                </p:cNvSpPr>
                <p:nvPr/>
              </p:nvSpPr>
              <p:spPr>
                <a:xfrm>
                  <a:off x="7188383" y="4615599"/>
                  <a:ext cx="2154400" cy="738664"/>
                </a:xfrm>
                <a:prstGeom prst="rect">
                  <a:avLst/>
                </a:prstGeom>
                <a:blipFill>
                  <a:blip r:embed="rId3"/>
                  <a:stretch>
                    <a:fillRect t="-16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xmlns="" id="{C3ED1FC9-C893-445E-8343-E8C79305D2BF}"/>
                    </a:ext>
                  </a:extLst>
                </p:cNvPr>
                <p:cNvSpPr/>
                <p:nvPr/>
              </p:nvSpPr>
              <p:spPr>
                <a:xfrm>
                  <a:off x="5767215" y="4615599"/>
                  <a:ext cx="1416554" cy="738664"/>
                </a:xfrm>
                <a:prstGeom prst="rect">
                  <a:avLst/>
                </a:prstGeom>
                <a:noFill/>
              </p:spPr>
              <p:txBody>
                <a:bodyPr wrap="square" numCol="1" rtlCol="0">
                  <a:spAutoFit/>
                </a:bodyPr>
                <a:lstStyle/>
                <a:p>
                  <a:pPr algn="ctr"/>
                  <a:r>
                    <a:rPr lang="en-US" sz="1400" b="1" dirty="0">
                      <a:solidFill>
                        <a:schemeClr val="bg1"/>
                      </a:solidFill>
                    </a:rPr>
                    <a:t>Capital Gains</a:t>
                  </a:r>
                </a:p>
                <a:p>
                  <a:pPr algn="ctr"/>
                  <a:endParaRPr lang="en-US" sz="1400" b="1" dirty="0">
                    <a:solidFill>
                      <a:schemeClr val="bg1"/>
                    </a:solidFill>
                  </a:endParaRPr>
                </a:p>
                <a:p>
                  <a:pPr algn="ctr"/>
                  <a14:m>
                    <m:oMathPara xmlns:m="http://schemas.openxmlformats.org/officeDocument/2006/math">
                      <m:oMathParaPr>
                        <m:jc m:val="centerGroup"/>
                      </m:oMathParaPr>
                      <m:oMath xmlns:m="http://schemas.openxmlformats.org/officeDocument/2006/math">
                        <m:d>
                          <m:dPr>
                            <m:ctrlPr>
                              <a:rPr lang="en-US" sz="1400" i="1" smtClean="0">
                                <a:solidFill>
                                  <a:schemeClr val="bg1"/>
                                </a:solidFill>
                                <a:latin typeface="Cambria Math" panose="02040503050406030204" pitchFamily="18" charset="0"/>
                              </a:rPr>
                            </m:ctrlPr>
                          </m:dPr>
                          <m:e>
                            <m:sSub>
                              <m:sSubPr>
                                <m:ctrlPr>
                                  <a:rPr lang="en-US" sz="140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𝑃</m:t>
                                </m:r>
                              </m:e>
                              <m:sub>
                                <m:r>
                                  <a:rPr lang="en-US" sz="1400" b="0" i="1" smtClean="0">
                                    <a:solidFill>
                                      <a:schemeClr val="bg1"/>
                                    </a:solidFill>
                                    <a:latin typeface="Cambria Math" panose="02040503050406030204" pitchFamily="18" charset="0"/>
                                  </a:rPr>
                                  <m:t>𝑡</m:t>
                                </m:r>
                              </m:sub>
                            </m:sSub>
                            <m:r>
                              <a:rPr lang="en-US" sz="1400" b="0" i="1" smtClean="0">
                                <a:solidFill>
                                  <a:schemeClr val="bg1"/>
                                </a:solidFill>
                                <a:latin typeface="Cambria Math" panose="02040503050406030204" pitchFamily="18" charset="0"/>
                              </a:rPr>
                              <m:t>−</m:t>
                            </m:r>
                            <m:sSub>
                              <m:sSubPr>
                                <m:ctrlPr>
                                  <a:rPr lang="en-US" sz="140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𝑃</m:t>
                                </m:r>
                              </m:e>
                              <m:sub>
                                <m:r>
                                  <a:rPr lang="en-US" sz="1400" b="0" i="1" smtClean="0">
                                    <a:solidFill>
                                      <a:schemeClr val="bg1"/>
                                    </a:solidFill>
                                    <a:latin typeface="Cambria Math" panose="02040503050406030204" pitchFamily="18" charset="0"/>
                                  </a:rPr>
                                  <m:t>𝑡</m:t>
                                </m:r>
                                <m:r>
                                  <a:rPr lang="en-US" sz="1400" b="0" i="1" smtClean="0">
                                    <a:solidFill>
                                      <a:schemeClr val="bg1"/>
                                    </a:solidFill>
                                    <a:latin typeface="Cambria Math" panose="02040503050406030204" pitchFamily="18" charset="0"/>
                                  </a:rPr>
                                  <m:t>−1</m:t>
                                </m:r>
                              </m:sub>
                            </m:sSub>
                          </m:e>
                        </m:d>
                        <m:r>
                          <a:rPr lang="en-US" sz="1400" b="0" i="1" smtClean="0">
                            <a:solidFill>
                              <a:schemeClr val="bg1"/>
                            </a:solidFill>
                            <a:latin typeface="Cambria Math" panose="02040503050406030204" pitchFamily="18" charset="0"/>
                          </a:rPr>
                          <m:t>∗</m:t>
                        </m:r>
                        <m:r>
                          <a:rPr lang="en-US" sz="1400" b="0" i="1" smtClean="0">
                            <a:solidFill>
                              <a:schemeClr val="bg1"/>
                            </a:solidFill>
                            <a:latin typeface="Cambria Math" panose="02040503050406030204" pitchFamily="18" charset="0"/>
                          </a:rPr>
                          <m:t>𝑈</m:t>
                        </m:r>
                      </m:oMath>
                    </m:oMathPara>
                  </a14:m>
                  <a:endParaRPr lang="en-US" sz="1400" dirty="0">
                    <a:solidFill>
                      <a:schemeClr val="bg1"/>
                    </a:solidFill>
                  </a:endParaRPr>
                </a:p>
              </p:txBody>
            </p:sp>
          </mc:Choice>
          <mc:Fallback xmlns="">
            <p:sp>
              <p:nvSpPr>
                <p:cNvPr id="15" name="Rectangle 14">
                  <a:extLst>
                    <a:ext uri="{FF2B5EF4-FFF2-40B4-BE49-F238E27FC236}">
                      <a16:creationId xmlns:a16="http://schemas.microsoft.com/office/drawing/2014/main" id="{C3ED1FC9-C893-445E-8343-E8C79305D2BF}"/>
                    </a:ext>
                  </a:extLst>
                </p:cNvPr>
                <p:cNvSpPr>
                  <a:spLocks noRot="1" noChangeAspect="1" noMove="1" noResize="1" noEditPoints="1" noAdjustHandles="1" noChangeArrowheads="1" noChangeShapeType="1" noTextEdit="1"/>
                </p:cNvSpPr>
                <p:nvPr/>
              </p:nvSpPr>
              <p:spPr>
                <a:xfrm>
                  <a:off x="5767215" y="4615599"/>
                  <a:ext cx="1416554" cy="738664"/>
                </a:xfrm>
                <a:prstGeom prst="rect">
                  <a:avLst/>
                </a:prstGeom>
                <a:blipFill>
                  <a:blip r:embed="rId4"/>
                  <a:stretch>
                    <a:fillRect t="-16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xmlns="" id="{4565BF0B-A333-4554-8F9E-B29A68ABDADE}"/>
                    </a:ext>
                  </a:extLst>
                </p:cNvPr>
                <p:cNvSpPr/>
                <p:nvPr/>
              </p:nvSpPr>
              <p:spPr>
                <a:xfrm>
                  <a:off x="9347397" y="4615599"/>
                  <a:ext cx="1294228" cy="738664"/>
                </a:xfrm>
                <a:prstGeom prst="rect">
                  <a:avLst/>
                </a:prstGeom>
                <a:noFill/>
              </p:spPr>
              <p:txBody>
                <a:bodyPr wrap="square" numCol="1" rtlCol="0">
                  <a:spAutoFit/>
                </a:bodyPr>
                <a:lstStyle/>
                <a:p>
                  <a:pPr algn="ctr"/>
                  <a:r>
                    <a:rPr lang="en-US" sz="1400" b="1" dirty="0">
                      <a:solidFill>
                        <a:schemeClr val="bg1"/>
                      </a:solidFill>
                    </a:rPr>
                    <a:t>Financing Leg</a:t>
                  </a:r>
                </a:p>
                <a:p>
                  <a:pPr algn="ctr"/>
                  <a:endParaRPr lang="en-US" sz="1400" b="1" dirty="0">
                    <a:solidFill>
                      <a:schemeClr val="bg1"/>
                    </a:solidFill>
                  </a:endParaRPr>
                </a:p>
                <a:p>
                  <a:pPr algn="ctr"/>
                  <a14:m>
                    <m:oMathPara xmlns:m="http://schemas.openxmlformats.org/officeDocument/2006/math">
                      <m:oMathParaPr>
                        <m:jc m:val="centerGroup"/>
                      </m:oMathParaPr>
                      <m:oMath xmlns:m="http://schemas.openxmlformats.org/officeDocument/2006/math">
                        <m:r>
                          <a:rPr lang="en-US" sz="1400" b="0" i="1" smtClean="0">
                            <a:solidFill>
                              <a:schemeClr val="bg1"/>
                            </a:solidFill>
                            <a:latin typeface="Cambria Math" panose="02040503050406030204" pitchFamily="18" charset="0"/>
                          </a:rPr>
                          <m:t>𝑈</m:t>
                        </m:r>
                        <m:r>
                          <a:rPr lang="en-US" sz="1400" b="0" i="1" smtClean="0">
                            <a:solidFill>
                              <a:schemeClr val="bg1"/>
                            </a:solidFill>
                            <a:latin typeface="Cambria Math" panose="02040503050406030204" pitchFamily="18" charset="0"/>
                          </a:rPr>
                          <m:t>∗</m:t>
                        </m:r>
                        <m:sSub>
                          <m:sSubPr>
                            <m:ctrlPr>
                              <a:rPr lang="en-US" sz="140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𝑃</m:t>
                            </m:r>
                          </m:e>
                          <m:sub>
                            <m:r>
                              <a:rPr lang="en-US" sz="1400" b="0" i="1" smtClean="0">
                                <a:solidFill>
                                  <a:schemeClr val="bg1"/>
                                </a:solidFill>
                                <a:latin typeface="Cambria Math" panose="02040503050406030204" pitchFamily="18" charset="0"/>
                              </a:rPr>
                              <m:t>𝑡</m:t>
                            </m:r>
                          </m:sub>
                        </m:sSub>
                        <m:r>
                          <a:rPr lang="en-US" sz="1400" b="0" i="1" smtClean="0">
                            <a:solidFill>
                              <a:schemeClr val="bg1"/>
                            </a:solidFill>
                            <a:latin typeface="Cambria Math" panose="02040503050406030204" pitchFamily="18" charset="0"/>
                          </a:rPr>
                          <m:t>∗</m:t>
                        </m:r>
                        <m:r>
                          <a:rPr lang="en-US" sz="1400" b="0" i="1" smtClean="0">
                            <a:solidFill>
                              <a:schemeClr val="bg1"/>
                            </a:solidFill>
                            <a:latin typeface="Cambria Math" panose="02040503050406030204" pitchFamily="18" charset="0"/>
                          </a:rPr>
                          <m:t>𝑅</m:t>
                        </m:r>
                      </m:oMath>
                    </m:oMathPara>
                  </a14:m>
                  <a:endParaRPr lang="en-US" sz="1400" dirty="0">
                    <a:solidFill>
                      <a:schemeClr val="bg1"/>
                    </a:solidFill>
                  </a:endParaRPr>
                </a:p>
              </p:txBody>
            </p:sp>
          </mc:Choice>
          <mc:Fallback xmlns="">
            <p:sp>
              <p:nvSpPr>
                <p:cNvPr id="16" name="Rectangle 15">
                  <a:extLst>
                    <a:ext uri="{FF2B5EF4-FFF2-40B4-BE49-F238E27FC236}">
                      <a16:creationId xmlns:a16="http://schemas.microsoft.com/office/drawing/2014/main" id="{4565BF0B-A333-4554-8F9E-B29A68ABDADE}"/>
                    </a:ext>
                  </a:extLst>
                </p:cNvPr>
                <p:cNvSpPr>
                  <a:spLocks noRot="1" noChangeAspect="1" noMove="1" noResize="1" noEditPoints="1" noAdjustHandles="1" noChangeArrowheads="1" noChangeShapeType="1" noTextEdit="1"/>
                </p:cNvSpPr>
                <p:nvPr/>
              </p:nvSpPr>
              <p:spPr>
                <a:xfrm>
                  <a:off x="9347397" y="4615599"/>
                  <a:ext cx="1294228" cy="738664"/>
                </a:xfrm>
                <a:prstGeom prst="rect">
                  <a:avLst/>
                </a:prstGeom>
                <a:blipFill>
                  <a:blip r:embed="rId5"/>
                  <a:stretch>
                    <a:fillRect t="-1653"/>
                  </a:stretch>
                </a:blipFill>
              </p:spPr>
              <p:txBody>
                <a:bodyPr/>
                <a:lstStyle/>
                <a:p>
                  <a:r>
                    <a:rPr lang="en-US">
                      <a:noFill/>
                    </a:rPr>
                    <a:t> </a:t>
                  </a:r>
                </a:p>
              </p:txBody>
            </p:sp>
          </mc:Fallback>
        </mc:AlternateContent>
      </p:grpSp>
      <p:grpSp>
        <p:nvGrpSpPr>
          <p:cNvPr id="7" name="Group 6">
            <a:extLst>
              <a:ext uri="{FF2B5EF4-FFF2-40B4-BE49-F238E27FC236}">
                <a16:creationId xmlns:a16="http://schemas.microsoft.com/office/drawing/2014/main" xmlns="" id="{D9B6223D-ED84-49B1-A516-4F73CC6F10B4}"/>
              </a:ext>
            </a:extLst>
          </p:cNvPr>
          <p:cNvGrpSpPr/>
          <p:nvPr/>
        </p:nvGrpSpPr>
        <p:grpSpPr>
          <a:xfrm>
            <a:off x="5830685" y="2295955"/>
            <a:ext cx="4869796" cy="982962"/>
            <a:chOff x="5767215" y="2366707"/>
            <a:chExt cx="4869796" cy="982962"/>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5E1F40B1-FBD4-4974-A983-992F5D929718}"/>
                    </a:ext>
                  </a:extLst>
                </p:cNvPr>
                <p:cNvSpPr txBox="1"/>
                <p:nvPr/>
              </p:nvSpPr>
              <p:spPr>
                <a:xfrm>
                  <a:off x="5767215" y="2366707"/>
                  <a:ext cx="1422729" cy="962892"/>
                </a:xfrm>
                <a:prstGeom prst="rect">
                  <a:avLst/>
                </a:prstGeom>
                <a:noFill/>
              </p:spPr>
              <p:txBody>
                <a:bodyPr wrap="square" numCol="2" rtlCol="0">
                  <a:spAutoFit/>
                </a:bodyPr>
                <a:lstStyle/>
                <a:p>
                  <a:pPr algn="ctr"/>
                  <a:r>
                    <a:rPr lang="en-US" sz="1400" b="1" dirty="0">
                      <a:solidFill>
                        <a:schemeClr val="bg1"/>
                      </a:solidFill>
                    </a:rPr>
                    <a:t>Capital Gains</a:t>
                  </a:r>
                  <a:endParaRPr lang="en-US" sz="1400" b="0" i="1" dirty="0">
                    <a:solidFill>
                      <a:schemeClr val="bg1"/>
                    </a:solidFill>
                  </a:endParaRPr>
                </a:p>
                <a:p>
                  <a:pPr algn="ctr"/>
                  <a:endParaRPr lang="en-US" sz="1400" b="0" i="1" dirty="0">
                    <a:solidFill>
                      <a:schemeClr val="bg1"/>
                    </a:solidFill>
                  </a:endParaRPr>
                </a:p>
                <a:p>
                  <a:pPr algn="ctr"/>
                  <a14:m>
                    <m:oMathPara xmlns:m="http://schemas.openxmlformats.org/officeDocument/2006/math">
                      <m:oMathParaPr>
                        <m:jc m:val="centerGroup"/>
                      </m:oMathParaPr>
                      <m:oMath xmlns:m="http://schemas.openxmlformats.org/officeDocument/2006/math">
                        <m:f>
                          <m:fPr>
                            <m:ctrlPr>
                              <a:rPr lang="en-US" sz="1400" b="0" i="1" smtClean="0">
                                <a:solidFill>
                                  <a:schemeClr val="bg1"/>
                                </a:solidFill>
                                <a:latin typeface="Cambria Math" panose="02040503050406030204" pitchFamily="18" charset="0"/>
                              </a:rPr>
                            </m:ctrlPr>
                          </m:fPr>
                          <m:num>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𝑃</m:t>
                                </m:r>
                              </m:e>
                              <m:sub>
                                <m:r>
                                  <a:rPr lang="en-US" sz="1400" b="0" i="1" smtClean="0">
                                    <a:solidFill>
                                      <a:schemeClr val="bg1"/>
                                    </a:solidFill>
                                    <a:latin typeface="Cambria Math" panose="02040503050406030204" pitchFamily="18" charset="0"/>
                                  </a:rPr>
                                  <m:t>𝑡</m:t>
                                </m:r>
                              </m:sub>
                            </m:sSub>
                            <m:r>
                              <a:rPr lang="en-US" sz="1400" b="0" i="1" smtClean="0">
                                <a:solidFill>
                                  <a:schemeClr val="bg1"/>
                                </a:solidFill>
                                <a:latin typeface="Cambria Math" panose="02040503050406030204" pitchFamily="18" charset="0"/>
                              </a:rPr>
                              <m:t>−</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𝑃</m:t>
                                </m:r>
                              </m:e>
                              <m:sub>
                                <m:r>
                                  <a:rPr lang="en-US" sz="1400" b="0" i="1" smtClean="0">
                                    <a:solidFill>
                                      <a:schemeClr val="bg1"/>
                                    </a:solidFill>
                                    <a:latin typeface="Cambria Math" panose="02040503050406030204" pitchFamily="18" charset="0"/>
                                  </a:rPr>
                                  <m:t>𝑡</m:t>
                                </m:r>
                                <m:r>
                                  <a:rPr lang="en-US" sz="1400" b="0" i="1" smtClean="0">
                                    <a:solidFill>
                                      <a:schemeClr val="bg1"/>
                                    </a:solidFill>
                                    <a:latin typeface="Cambria Math" panose="02040503050406030204" pitchFamily="18" charset="0"/>
                                  </a:rPr>
                                  <m:t>−1</m:t>
                                </m:r>
                              </m:sub>
                            </m:sSub>
                          </m:num>
                          <m:den>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𝑃</m:t>
                                </m:r>
                              </m:e>
                              <m:sub>
                                <m:r>
                                  <a:rPr lang="en-US" sz="1400" b="0" i="1" smtClean="0">
                                    <a:solidFill>
                                      <a:schemeClr val="bg1"/>
                                    </a:solidFill>
                                    <a:latin typeface="Cambria Math" panose="02040503050406030204" pitchFamily="18" charset="0"/>
                                  </a:rPr>
                                  <m:t>𝑡</m:t>
                                </m:r>
                                <m:r>
                                  <a:rPr lang="en-US" sz="1400" b="0" i="1" smtClean="0">
                                    <a:solidFill>
                                      <a:schemeClr val="bg1"/>
                                    </a:solidFill>
                                    <a:latin typeface="Cambria Math" panose="02040503050406030204" pitchFamily="18" charset="0"/>
                                  </a:rPr>
                                  <m:t>−1</m:t>
                                </m:r>
                              </m:sub>
                            </m:sSub>
                          </m:den>
                        </m:f>
                        <m:r>
                          <a:rPr lang="en-US" sz="1400" b="0" i="1" smtClean="0">
                            <a:solidFill>
                              <a:schemeClr val="bg1"/>
                            </a:solidFill>
                            <a:latin typeface="Cambria Math" panose="02040503050406030204" pitchFamily="18" charset="0"/>
                          </a:rPr>
                          <m:t>∗(</m:t>
                        </m:r>
                        <m:r>
                          <a:rPr lang="en-US" sz="1400" b="0" i="1" smtClean="0">
                            <a:solidFill>
                              <a:schemeClr val="bg1"/>
                            </a:solidFill>
                            <a:latin typeface="Cambria Math" panose="02040503050406030204" pitchFamily="18" charset="0"/>
                          </a:rPr>
                          <m:t>𝑁</m:t>
                        </m:r>
                        <m:r>
                          <a:rPr lang="en-US" sz="1400" b="0" i="1" smtClean="0">
                            <a:solidFill>
                              <a:schemeClr val="bg1"/>
                            </a:solidFill>
                            <a:latin typeface="Cambria Math" panose="02040503050406030204" pitchFamily="18" charset="0"/>
                          </a:rPr>
                          <m:t>)</m:t>
                        </m:r>
                      </m:oMath>
                    </m:oMathPara>
                  </a14:m>
                  <a:endParaRPr lang="en-US" sz="1400" dirty="0">
                    <a:solidFill>
                      <a:schemeClr val="bg1"/>
                    </a:solidFill>
                  </a:endParaRPr>
                </a:p>
              </p:txBody>
            </p:sp>
          </mc:Choice>
          <mc:Fallback xmlns="">
            <p:sp>
              <p:nvSpPr>
                <p:cNvPr id="8" name="TextBox 7">
                  <a:extLst>
                    <a:ext uri="{FF2B5EF4-FFF2-40B4-BE49-F238E27FC236}">
                      <a16:creationId xmlns:a16="http://schemas.microsoft.com/office/drawing/2014/main" id="{5E1F40B1-FBD4-4974-A983-992F5D929718}"/>
                    </a:ext>
                  </a:extLst>
                </p:cNvPr>
                <p:cNvSpPr txBox="1">
                  <a:spLocks noRot="1" noChangeAspect="1" noMove="1" noResize="1" noEditPoints="1" noAdjustHandles="1" noChangeArrowheads="1" noChangeShapeType="1" noTextEdit="1"/>
                </p:cNvSpPr>
                <p:nvPr/>
              </p:nvSpPr>
              <p:spPr>
                <a:xfrm>
                  <a:off x="5767215" y="2366707"/>
                  <a:ext cx="1422729" cy="962892"/>
                </a:xfrm>
                <a:prstGeom prst="rect">
                  <a:avLst/>
                </a:prstGeom>
                <a:blipFill>
                  <a:blip r:embed="rId6"/>
                  <a:stretch>
                    <a:fillRect t="-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9431FC29-7AC9-4573-B267-D56C4176A086}"/>
                    </a:ext>
                  </a:extLst>
                </p:cNvPr>
                <p:cNvSpPr txBox="1"/>
                <p:nvPr/>
              </p:nvSpPr>
              <p:spPr>
                <a:xfrm>
                  <a:off x="7188383" y="2366771"/>
                  <a:ext cx="2154400" cy="982898"/>
                </a:xfrm>
                <a:prstGeom prst="rect">
                  <a:avLst/>
                </a:prstGeom>
                <a:noFill/>
              </p:spPr>
              <p:txBody>
                <a:bodyPr wrap="square" numCol="1" rtlCol="0">
                  <a:spAutoFit/>
                </a:bodyPr>
                <a:lstStyle/>
                <a:p>
                  <a:pPr algn="ctr"/>
                  <a:r>
                    <a:rPr lang="en-US" sz="1400" b="1" dirty="0">
                      <a:solidFill>
                        <a:schemeClr val="bg1"/>
                      </a:solidFill>
                    </a:rPr>
                    <a:t>Dividend/Coupon Income</a:t>
                  </a:r>
                </a:p>
                <a:p>
                  <a:pPr algn="ctr"/>
                  <a:endParaRPr lang="en-US" sz="1400" b="1" i="1" dirty="0">
                    <a:solidFill>
                      <a:schemeClr val="bg1"/>
                    </a:solidFill>
                  </a:endParaRPr>
                </a:p>
                <a:p>
                  <a:pPr algn="ctr"/>
                  <a14:m>
                    <m:oMathPara xmlns:m="http://schemas.openxmlformats.org/officeDocument/2006/math">
                      <m:oMathParaPr>
                        <m:jc m:val="centerGroup"/>
                      </m:oMathParaPr>
                      <m:oMath xmlns:m="http://schemas.openxmlformats.org/officeDocument/2006/math">
                        <m:f>
                          <m:fPr>
                            <m:ctrlPr>
                              <a:rPr lang="en-US" sz="1400" i="1" smtClean="0">
                                <a:solidFill>
                                  <a:schemeClr val="bg1"/>
                                </a:solidFill>
                                <a:latin typeface="Cambria Math" panose="02040503050406030204" pitchFamily="18" charset="0"/>
                              </a:rPr>
                            </m:ctrlPr>
                          </m:fPr>
                          <m:num>
                            <m:r>
                              <a:rPr lang="en-US" sz="1400" b="0" i="1" smtClean="0">
                                <a:solidFill>
                                  <a:schemeClr val="bg1"/>
                                </a:solidFill>
                                <a:latin typeface="Cambria Math" panose="02040503050406030204" pitchFamily="18" charset="0"/>
                              </a:rPr>
                              <m:t>𝑁</m:t>
                            </m:r>
                          </m:num>
                          <m:den>
                            <m:sSub>
                              <m:sSubPr>
                                <m:ctrlPr>
                                  <a:rPr lang="en-US" sz="140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𝑃</m:t>
                                </m:r>
                              </m:e>
                              <m:sub>
                                <m:r>
                                  <a:rPr lang="en-US" sz="1400" b="0" i="1" smtClean="0">
                                    <a:solidFill>
                                      <a:schemeClr val="bg1"/>
                                    </a:solidFill>
                                    <a:latin typeface="Cambria Math" panose="02040503050406030204" pitchFamily="18" charset="0"/>
                                  </a:rPr>
                                  <m:t>𝑡</m:t>
                                </m:r>
                              </m:sub>
                            </m:sSub>
                          </m:den>
                        </m:f>
                        <m:r>
                          <a:rPr lang="en-US" sz="1400" b="0" i="1" smtClean="0">
                            <a:solidFill>
                              <a:schemeClr val="bg1"/>
                            </a:solidFill>
                            <a:latin typeface="Cambria Math" panose="02040503050406030204" pitchFamily="18" charset="0"/>
                          </a:rPr>
                          <m:t>∗</m:t>
                        </m:r>
                        <m:f>
                          <m:fPr>
                            <m:ctrlPr>
                              <a:rPr lang="en-US" sz="1400" b="0" i="1" smtClean="0">
                                <a:solidFill>
                                  <a:schemeClr val="bg1"/>
                                </a:solidFill>
                                <a:latin typeface="Cambria Math" panose="02040503050406030204" pitchFamily="18" charset="0"/>
                              </a:rPr>
                            </m:ctrlPr>
                          </m:fPr>
                          <m:num>
                            <m:r>
                              <a:rPr lang="en-US" sz="1400" b="0" i="1" smtClean="0">
                                <a:solidFill>
                                  <a:schemeClr val="bg1"/>
                                </a:solidFill>
                                <a:latin typeface="Cambria Math" panose="02040503050406030204" pitchFamily="18" charset="0"/>
                              </a:rPr>
                              <m:t>𝐶</m:t>
                            </m:r>
                          </m:num>
                          <m:den>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𝑃</m:t>
                                </m:r>
                              </m:e>
                              <m:sub>
                                <m:r>
                                  <a:rPr lang="en-US" sz="1400" b="0" i="1" smtClean="0">
                                    <a:solidFill>
                                      <a:schemeClr val="bg1"/>
                                    </a:solidFill>
                                    <a:latin typeface="Cambria Math" panose="02040503050406030204" pitchFamily="18" charset="0"/>
                                  </a:rPr>
                                  <m:t>𝑡</m:t>
                                </m:r>
                                <m:r>
                                  <a:rPr lang="en-US" sz="1400" b="0" i="1" smtClean="0">
                                    <a:solidFill>
                                      <a:schemeClr val="bg1"/>
                                    </a:solidFill>
                                    <a:latin typeface="Cambria Math" panose="02040503050406030204" pitchFamily="18" charset="0"/>
                                  </a:rPr>
                                  <m:t>−1</m:t>
                                </m:r>
                              </m:sub>
                            </m:sSub>
                          </m:den>
                        </m:f>
                      </m:oMath>
                    </m:oMathPara>
                  </a14:m>
                  <a:endParaRPr lang="en-US" sz="1400" dirty="0">
                    <a:solidFill>
                      <a:schemeClr val="bg1"/>
                    </a:solidFill>
                  </a:endParaRPr>
                </a:p>
              </p:txBody>
            </p:sp>
          </mc:Choice>
          <mc:Fallback xmlns="">
            <p:sp>
              <p:nvSpPr>
                <p:cNvPr id="14" name="TextBox 13">
                  <a:extLst>
                    <a:ext uri="{FF2B5EF4-FFF2-40B4-BE49-F238E27FC236}">
                      <a16:creationId xmlns:a16="http://schemas.microsoft.com/office/drawing/2014/main" id="{9431FC29-7AC9-4573-B267-D56C4176A086}"/>
                    </a:ext>
                  </a:extLst>
                </p:cNvPr>
                <p:cNvSpPr txBox="1">
                  <a:spLocks noRot="1" noChangeAspect="1" noMove="1" noResize="1" noEditPoints="1" noAdjustHandles="1" noChangeArrowheads="1" noChangeShapeType="1" noTextEdit="1"/>
                </p:cNvSpPr>
                <p:nvPr/>
              </p:nvSpPr>
              <p:spPr>
                <a:xfrm>
                  <a:off x="7188383" y="2366771"/>
                  <a:ext cx="2154400" cy="982898"/>
                </a:xfrm>
                <a:prstGeom prst="rect">
                  <a:avLst/>
                </a:prstGeom>
                <a:blipFill>
                  <a:blip r:embed="rId7"/>
                  <a:stretch>
                    <a:fillRect t="-1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xmlns="" id="{F58FBA68-E54A-4B2C-A0C1-DF185964608C}"/>
                    </a:ext>
                  </a:extLst>
                </p:cNvPr>
                <p:cNvSpPr/>
                <p:nvPr/>
              </p:nvSpPr>
              <p:spPr>
                <a:xfrm>
                  <a:off x="9342783" y="2366771"/>
                  <a:ext cx="1294228" cy="738664"/>
                </a:xfrm>
                <a:prstGeom prst="rect">
                  <a:avLst/>
                </a:prstGeom>
                <a:noFill/>
              </p:spPr>
              <p:txBody>
                <a:bodyPr wrap="square" numCol="1" rtlCol="0">
                  <a:spAutoFit/>
                </a:bodyPr>
                <a:lstStyle/>
                <a:p>
                  <a:pPr algn="ctr"/>
                  <a:r>
                    <a:rPr lang="en-US" sz="1400" b="1" dirty="0">
                      <a:solidFill>
                        <a:schemeClr val="bg1"/>
                      </a:solidFill>
                    </a:rPr>
                    <a:t>Financing Leg</a:t>
                  </a:r>
                </a:p>
                <a:p>
                  <a:pPr algn="ctr"/>
                  <a:endParaRPr lang="en-US" sz="1400" b="1" dirty="0">
                    <a:solidFill>
                      <a:schemeClr val="bg1"/>
                    </a:solidFill>
                  </a:endParaRPr>
                </a:p>
                <a:p>
                  <a:pPr algn="ctr"/>
                  <a14:m>
                    <m:oMathPara xmlns:m="http://schemas.openxmlformats.org/officeDocument/2006/math">
                      <m:oMathParaPr>
                        <m:jc m:val="centerGroup"/>
                      </m:oMathParaPr>
                      <m:oMath xmlns:m="http://schemas.openxmlformats.org/officeDocument/2006/math">
                        <m:r>
                          <a:rPr lang="en-US" sz="1400" b="0" i="1" smtClean="0">
                            <a:solidFill>
                              <a:schemeClr val="bg1"/>
                            </a:solidFill>
                            <a:latin typeface="Cambria Math" panose="02040503050406030204" pitchFamily="18" charset="0"/>
                          </a:rPr>
                          <m:t>𝑁</m:t>
                        </m:r>
                        <m:r>
                          <a:rPr lang="en-US" sz="1400" b="0" i="1" smtClean="0">
                            <a:solidFill>
                              <a:schemeClr val="bg1"/>
                            </a:solidFill>
                            <a:latin typeface="Cambria Math" panose="02040503050406030204" pitchFamily="18" charset="0"/>
                          </a:rPr>
                          <m:t>∗</m:t>
                        </m:r>
                        <m:r>
                          <a:rPr lang="en-US" sz="1400" b="0" i="1" smtClean="0">
                            <a:solidFill>
                              <a:schemeClr val="bg1"/>
                            </a:solidFill>
                            <a:latin typeface="Cambria Math" panose="02040503050406030204" pitchFamily="18" charset="0"/>
                          </a:rPr>
                          <m:t>𝑅</m:t>
                        </m:r>
                      </m:oMath>
                    </m:oMathPara>
                  </a14:m>
                  <a:endParaRPr lang="en-US" sz="1400" dirty="0">
                    <a:solidFill>
                      <a:schemeClr val="bg1"/>
                    </a:solidFill>
                  </a:endParaRPr>
                </a:p>
              </p:txBody>
            </p:sp>
          </mc:Choice>
          <mc:Fallback xmlns="">
            <p:sp>
              <p:nvSpPr>
                <p:cNvPr id="18" name="Rectangle 17">
                  <a:extLst>
                    <a:ext uri="{FF2B5EF4-FFF2-40B4-BE49-F238E27FC236}">
                      <a16:creationId xmlns:a16="http://schemas.microsoft.com/office/drawing/2014/main" id="{F58FBA68-E54A-4B2C-A0C1-DF185964608C}"/>
                    </a:ext>
                  </a:extLst>
                </p:cNvPr>
                <p:cNvSpPr>
                  <a:spLocks noRot="1" noChangeAspect="1" noMove="1" noResize="1" noEditPoints="1" noAdjustHandles="1" noChangeArrowheads="1" noChangeShapeType="1" noTextEdit="1"/>
                </p:cNvSpPr>
                <p:nvPr/>
              </p:nvSpPr>
              <p:spPr>
                <a:xfrm>
                  <a:off x="9342783" y="2366771"/>
                  <a:ext cx="1294228" cy="738664"/>
                </a:xfrm>
                <a:prstGeom prst="rect">
                  <a:avLst/>
                </a:prstGeom>
                <a:blipFill>
                  <a:blip r:embed="rId8"/>
                  <a:stretch>
                    <a:fillRect t="-1653"/>
                  </a:stretch>
                </a:blipFill>
              </p:spPr>
              <p:txBody>
                <a:bodyPr/>
                <a:lstStyle/>
                <a:p>
                  <a:r>
                    <a:rPr lang="en-US">
                      <a:noFill/>
                    </a:rPr>
                    <a:t> </a:t>
                  </a:r>
                </a:p>
              </p:txBody>
            </p:sp>
          </mc:Fallback>
        </mc:AlternateContent>
      </p:grpSp>
      <p:sp>
        <p:nvSpPr>
          <p:cNvPr id="3" name="TextBox 2">
            <a:extLst>
              <a:ext uri="{FF2B5EF4-FFF2-40B4-BE49-F238E27FC236}">
                <a16:creationId xmlns:a16="http://schemas.microsoft.com/office/drawing/2014/main" xmlns="" id="{0B6376C9-9AD2-47EF-9682-8AB2B98806CA}"/>
              </a:ext>
            </a:extLst>
          </p:cNvPr>
          <p:cNvSpPr txBox="1"/>
          <p:nvPr/>
        </p:nvSpPr>
        <p:spPr>
          <a:xfrm>
            <a:off x="7074602" y="1820496"/>
            <a:ext cx="2381962" cy="461665"/>
          </a:xfrm>
          <a:prstGeom prst="rect">
            <a:avLst/>
          </a:prstGeom>
          <a:noFill/>
        </p:spPr>
        <p:txBody>
          <a:bodyPr wrap="square" rtlCol="0">
            <a:spAutoFit/>
          </a:bodyPr>
          <a:lstStyle/>
          <a:p>
            <a:pPr algn="ctr"/>
            <a:r>
              <a:rPr lang="en-US" sz="2400" b="1" dirty="0">
                <a:solidFill>
                  <a:schemeClr val="bg1"/>
                </a:solidFill>
              </a:rPr>
              <a:t>Cash Flows</a:t>
            </a:r>
          </a:p>
        </p:txBody>
      </p:sp>
      <p:sp>
        <p:nvSpPr>
          <p:cNvPr id="20" name="TextBox 19">
            <a:extLst>
              <a:ext uri="{FF2B5EF4-FFF2-40B4-BE49-F238E27FC236}">
                <a16:creationId xmlns:a16="http://schemas.microsoft.com/office/drawing/2014/main" xmlns="" id="{DE48C5C3-168D-429F-89A3-751A6C10DF67}"/>
              </a:ext>
            </a:extLst>
          </p:cNvPr>
          <p:cNvSpPr txBox="1"/>
          <p:nvPr/>
        </p:nvSpPr>
        <p:spPr>
          <a:xfrm>
            <a:off x="7074602" y="3975706"/>
            <a:ext cx="2381962" cy="461665"/>
          </a:xfrm>
          <a:prstGeom prst="rect">
            <a:avLst/>
          </a:prstGeom>
          <a:noFill/>
        </p:spPr>
        <p:txBody>
          <a:bodyPr wrap="square" rtlCol="0">
            <a:spAutoFit/>
          </a:bodyPr>
          <a:lstStyle/>
          <a:p>
            <a:pPr algn="ctr"/>
            <a:r>
              <a:rPr lang="en-US" sz="2400" b="1" dirty="0">
                <a:solidFill>
                  <a:schemeClr val="bg1"/>
                </a:solidFill>
              </a:rPr>
              <a:t>Cash Flows</a:t>
            </a:r>
          </a:p>
        </p:txBody>
      </p:sp>
      <p:sp>
        <p:nvSpPr>
          <p:cNvPr id="19" name="TextBox 18">
            <a:extLst>
              <a:ext uri="{FF2B5EF4-FFF2-40B4-BE49-F238E27FC236}">
                <a16:creationId xmlns:a16="http://schemas.microsoft.com/office/drawing/2014/main" xmlns="" id="{DBAFA09A-DD17-4CB6-9ECD-B49F4F88A191}"/>
              </a:ext>
            </a:extLst>
          </p:cNvPr>
          <p:cNvSpPr txBox="1"/>
          <p:nvPr/>
        </p:nvSpPr>
        <p:spPr>
          <a:xfrm>
            <a:off x="3868242" y="5974161"/>
            <a:ext cx="3924886" cy="954107"/>
          </a:xfrm>
          <a:prstGeom prst="rect">
            <a:avLst/>
          </a:prstGeom>
          <a:noFill/>
        </p:spPr>
        <p:txBody>
          <a:bodyPr wrap="square" numCol="2" rtlCol="0">
            <a:spAutoFit/>
          </a:bodyPr>
          <a:lstStyle/>
          <a:p>
            <a:r>
              <a:rPr lang="en-US" sz="1400" dirty="0"/>
              <a:t>P = Asset Price</a:t>
            </a:r>
          </a:p>
          <a:p>
            <a:r>
              <a:rPr lang="en-US" sz="1400" dirty="0"/>
              <a:t>N = $ Notional</a:t>
            </a:r>
          </a:p>
          <a:p>
            <a:endParaRPr lang="en-US" sz="1400" dirty="0"/>
          </a:p>
          <a:p>
            <a:endParaRPr lang="en-US" sz="1400" dirty="0"/>
          </a:p>
          <a:p>
            <a:r>
              <a:rPr lang="en-US" sz="1400" dirty="0"/>
              <a:t>C = $ Coupon per Unit</a:t>
            </a:r>
          </a:p>
          <a:p>
            <a:r>
              <a:rPr lang="en-US" sz="1400" dirty="0"/>
              <a:t>R = Financing Rate</a:t>
            </a:r>
          </a:p>
        </p:txBody>
      </p:sp>
    </p:spTree>
    <p:extLst>
      <p:ext uri="{BB962C8B-B14F-4D97-AF65-F5344CB8AC3E}">
        <p14:creationId xmlns:p14="http://schemas.microsoft.com/office/powerpoint/2010/main" val="1737658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885D7F-8056-4F62-8269-CC875E8E528E}"/>
              </a:ext>
            </a:extLst>
          </p:cNvPr>
          <p:cNvSpPr>
            <a:spLocks noGrp="1"/>
          </p:cNvSpPr>
          <p:nvPr>
            <p:ph type="title"/>
          </p:nvPr>
        </p:nvSpPr>
        <p:spPr/>
        <p:txBody>
          <a:bodyPr/>
          <a:lstStyle/>
          <a:p>
            <a:r>
              <a:rPr lang="en-US" b="1" dirty="0">
                <a:latin typeface="+mn-lt"/>
              </a:rPr>
              <a:t>Valuation</a:t>
            </a:r>
          </a:p>
        </p:txBody>
      </p:sp>
      <p:sp>
        <p:nvSpPr>
          <p:cNvPr id="3" name="Content Placeholder 2">
            <a:extLst>
              <a:ext uri="{FF2B5EF4-FFF2-40B4-BE49-F238E27FC236}">
                <a16:creationId xmlns:a16="http://schemas.microsoft.com/office/drawing/2014/main" xmlns="" id="{3722F144-151D-4CE6-9A2A-52E7538C3698}"/>
              </a:ext>
            </a:extLst>
          </p:cNvPr>
          <p:cNvSpPr>
            <a:spLocks noGrp="1"/>
          </p:cNvSpPr>
          <p:nvPr>
            <p:ph idx="1"/>
          </p:nvPr>
        </p:nvSpPr>
        <p:spPr>
          <a:xfrm>
            <a:off x="838200" y="4849974"/>
            <a:ext cx="10515600" cy="1642900"/>
          </a:xfrm>
        </p:spPr>
        <p:txBody>
          <a:bodyPr numCol="2">
            <a:normAutofit/>
          </a:bodyPr>
          <a:lstStyle/>
          <a:p>
            <a:pPr marL="0" indent="0">
              <a:buNone/>
            </a:pPr>
            <a:r>
              <a:rPr lang="en-US" sz="2400" b="1" dirty="0"/>
              <a:t>No assumption about future of underlying</a:t>
            </a:r>
          </a:p>
          <a:p>
            <a:pPr lvl="1"/>
            <a:r>
              <a:rPr lang="en-US" sz="2000" dirty="0"/>
              <a:t>Grows at the financing rate</a:t>
            </a:r>
          </a:p>
          <a:p>
            <a:pPr marL="457200" lvl="1" indent="0">
              <a:buNone/>
            </a:pPr>
            <a:endParaRPr lang="en-US" sz="2000" dirty="0"/>
          </a:p>
          <a:p>
            <a:pPr marL="0" indent="0">
              <a:buNone/>
            </a:pPr>
            <a:r>
              <a:rPr lang="en-US" sz="2400" b="1" dirty="0"/>
              <a:t>Both methods yield similar results</a:t>
            </a:r>
          </a:p>
          <a:p>
            <a:pPr lvl="1"/>
            <a:r>
              <a:rPr lang="en-US" sz="2000" dirty="0"/>
              <a:t>Payment periods past the next reset date have no impact on value</a:t>
            </a:r>
          </a:p>
        </p:txBody>
      </p:sp>
      <p:sp>
        <p:nvSpPr>
          <p:cNvPr id="4" name="Rectangle 4">
            <a:extLst>
              <a:ext uri="{FF2B5EF4-FFF2-40B4-BE49-F238E27FC236}">
                <a16:creationId xmlns:a16="http://schemas.microsoft.com/office/drawing/2014/main" xmlns="" id="{A3F4EEC1-A7CC-43B6-B712-E00F97B5118E}"/>
              </a:ext>
            </a:extLst>
          </p:cNvPr>
          <p:cNvSpPr/>
          <p:nvPr/>
        </p:nvSpPr>
        <p:spPr>
          <a:xfrm>
            <a:off x="9342783" y="0"/>
            <a:ext cx="2849217" cy="1319275"/>
          </a:xfrm>
          <a:custGeom>
            <a:avLst/>
            <a:gdLst>
              <a:gd name="connsiteX0" fmla="*/ 0 w 2431774"/>
              <a:gd name="connsiteY0" fmla="*/ 0 h 2431774"/>
              <a:gd name="connsiteX1" fmla="*/ 2431774 w 2431774"/>
              <a:gd name="connsiteY1" fmla="*/ 0 h 2431774"/>
              <a:gd name="connsiteX2" fmla="*/ 2431774 w 2431774"/>
              <a:gd name="connsiteY2" fmla="*/ 2431774 h 2431774"/>
              <a:gd name="connsiteX3" fmla="*/ 0 w 2431774"/>
              <a:gd name="connsiteY3" fmla="*/ 2431774 h 2431774"/>
              <a:gd name="connsiteX4" fmla="*/ 0 w 2431774"/>
              <a:gd name="connsiteY4" fmla="*/ 0 h 2431774"/>
              <a:gd name="connsiteX0" fmla="*/ 0 w 2431774"/>
              <a:gd name="connsiteY0" fmla="*/ 0 h 2431774"/>
              <a:gd name="connsiteX1" fmla="*/ 2431774 w 2431774"/>
              <a:gd name="connsiteY1" fmla="*/ 0 h 2431774"/>
              <a:gd name="connsiteX2" fmla="*/ 2431774 w 2431774"/>
              <a:gd name="connsiteY2" fmla="*/ 2431774 h 2431774"/>
              <a:gd name="connsiteX3" fmla="*/ 0 w 2431774"/>
              <a:gd name="connsiteY3" fmla="*/ 0 h 2431774"/>
              <a:gd name="connsiteX0" fmla="*/ 0 w 2431774"/>
              <a:gd name="connsiteY0" fmla="*/ 0 h 2103783"/>
              <a:gd name="connsiteX1" fmla="*/ 2431774 w 2431774"/>
              <a:gd name="connsiteY1" fmla="*/ 0 h 2103783"/>
              <a:gd name="connsiteX2" fmla="*/ 2431774 w 2431774"/>
              <a:gd name="connsiteY2" fmla="*/ 2103783 h 2103783"/>
              <a:gd name="connsiteX3" fmla="*/ 0 w 2431774"/>
              <a:gd name="connsiteY3" fmla="*/ 0 h 2103783"/>
            </a:gdLst>
            <a:ahLst/>
            <a:cxnLst>
              <a:cxn ang="0">
                <a:pos x="connsiteX0" y="connsiteY0"/>
              </a:cxn>
              <a:cxn ang="0">
                <a:pos x="connsiteX1" y="connsiteY1"/>
              </a:cxn>
              <a:cxn ang="0">
                <a:pos x="connsiteX2" y="connsiteY2"/>
              </a:cxn>
              <a:cxn ang="0">
                <a:pos x="connsiteX3" y="connsiteY3"/>
              </a:cxn>
            </a:cxnLst>
            <a:rect l="l" t="t" r="r" b="b"/>
            <a:pathLst>
              <a:path w="2431774" h="2103783">
                <a:moveTo>
                  <a:pt x="0" y="0"/>
                </a:moveTo>
                <a:lnTo>
                  <a:pt x="2431774" y="0"/>
                </a:lnTo>
                <a:lnTo>
                  <a:pt x="2431774" y="2103783"/>
                </a:lnTo>
                <a:lnTo>
                  <a:pt x="0" y="0"/>
                </a:lnTo>
                <a:close/>
              </a:path>
            </a:pathLst>
          </a:custGeom>
          <a:solidFill>
            <a:schemeClr val="accent1">
              <a:lumMod val="75000"/>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5">
            <a:extLst>
              <a:ext uri="{FF2B5EF4-FFF2-40B4-BE49-F238E27FC236}">
                <a16:creationId xmlns:a16="http://schemas.microsoft.com/office/drawing/2014/main" xmlns="" id="{9B45DF4A-673E-48D1-9F19-0F60ABB0B5AD}"/>
              </a:ext>
            </a:extLst>
          </p:cNvPr>
          <p:cNvSpPr/>
          <p:nvPr/>
        </p:nvSpPr>
        <p:spPr>
          <a:xfrm>
            <a:off x="9574032" y="-1"/>
            <a:ext cx="2617968" cy="492147"/>
          </a:xfrm>
          <a:custGeom>
            <a:avLst/>
            <a:gdLst>
              <a:gd name="connsiteX0" fmla="*/ 0 w 1202635"/>
              <a:gd name="connsiteY0" fmla="*/ 0 h 1202635"/>
              <a:gd name="connsiteX1" fmla="*/ 1202635 w 1202635"/>
              <a:gd name="connsiteY1" fmla="*/ 0 h 1202635"/>
              <a:gd name="connsiteX2" fmla="*/ 1202635 w 1202635"/>
              <a:gd name="connsiteY2" fmla="*/ 1202635 h 1202635"/>
              <a:gd name="connsiteX3" fmla="*/ 0 w 1202635"/>
              <a:gd name="connsiteY3" fmla="*/ 1202635 h 1202635"/>
              <a:gd name="connsiteX4" fmla="*/ 0 w 1202635"/>
              <a:gd name="connsiteY4" fmla="*/ 0 h 1202635"/>
              <a:gd name="connsiteX0" fmla="*/ 0 w 1202635"/>
              <a:gd name="connsiteY0" fmla="*/ 0 h 1202635"/>
              <a:gd name="connsiteX1" fmla="*/ 1202635 w 1202635"/>
              <a:gd name="connsiteY1" fmla="*/ 0 h 1202635"/>
              <a:gd name="connsiteX2" fmla="*/ 1202635 w 1202635"/>
              <a:gd name="connsiteY2" fmla="*/ 1202635 h 1202635"/>
              <a:gd name="connsiteX3" fmla="*/ 0 w 1202635"/>
              <a:gd name="connsiteY3" fmla="*/ 0 h 1202635"/>
              <a:gd name="connsiteX0" fmla="*/ 0 w 1202635"/>
              <a:gd name="connsiteY0" fmla="*/ 0 h 805070"/>
              <a:gd name="connsiteX1" fmla="*/ 1202635 w 1202635"/>
              <a:gd name="connsiteY1" fmla="*/ 0 h 805070"/>
              <a:gd name="connsiteX2" fmla="*/ 1202635 w 1202635"/>
              <a:gd name="connsiteY2" fmla="*/ 805070 h 805070"/>
              <a:gd name="connsiteX3" fmla="*/ 0 w 1202635"/>
              <a:gd name="connsiteY3" fmla="*/ 0 h 805070"/>
              <a:gd name="connsiteX0" fmla="*/ 0 w 2246243"/>
              <a:gd name="connsiteY0" fmla="*/ 0 h 805070"/>
              <a:gd name="connsiteX1" fmla="*/ 2246243 w 2246243"/>
              <a:gd name="connsiteY1" fmla="*/ 0 h 805070"/>
              <a:gd name="connsiteX2" fmla="*/ 2246243 w 2246243"/>
              <a:gd name="connsiteY2" fmla="*/ 805070 h 805070"/>
              <a:gd name="connsiteX3" fmla="*/ 0 w 2246243"/>
              <a:gd name="connsiteY3" fmla="*/ 0 h 805070"/>
            </a:gdLst>
            <a:ahLst/>
            <a:cxnLst>
              <a:cxn ang="0">
                <a:pos x="connsiteX0" y="connsiteY0"/>
              </a:cxn>
              <a:cxn ang="0">
                <a:pos x="connsiteX1" y="connsiteY1"/>
              </a:cxn>
              <a:cxn ang="0">
                <a:pos x="connsiteX2" y="connsiteY2"/>
              </a:cxn>
              <a:cxn ang="0">
                <a:pos x="connsiteX3" y="connsiteY3"/>
              </a:cxn>
            </a:cxnLst>
            <a:rect l="l" t="t" r="r" b="b"/>
            <a:pathLst>
              <a:path w="2246243" h="805070">
                <a:moveTo>
                  <a:pt x="0" y="0"/>
                </a:moveTo>
                <a:lnTo>
                  <a:pt x="2246243" y="0"/>
                </a:lnTo>
                <a:lnTo>
                  <a:pt x="2246243" y="805070"/>
                </a:ln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4AD6D80C-AFEF-4840-81BB-65F5AF9295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3800" y="6000120"/>
            <a:ext cx="691230" cy="683193"/>
          </a:xfrm>
          <a:prstGeom prst="rect">
            <a:avLst/>
          </a:prstGeom>
        </p:spPr>
      </p:pic>
      <p:grpSp>
        <p:nvGrpSpPr>
          <p:cNvPr id="22" name="Group 21">
            <a:extLst>
              <a:ext uri="{FF2B5EF4-FFF2-40B4-BE49-F238E27FC236}">
                <a16:creationId xmlns:a16="http://schemas.microsoft.com/office/drawing/2014/main" xmlns="" id="{26EE8F52-118C-4209-8D85-3773375E7CCC}"/>
              </a:ext>
            </a:extLst>
          </p:cNvPr>
          <p:cNvGrpSpPr/>
          <p:nvPr/>
        </p:nvGrpSpPr>
        <p:grpSpPr>
          <a:xfrm>
            <a:off x="1398972" y="1825625"/>
            <a:ext cx="9394055" cy="2537243"/>
            <a:chOff x="1487750" y="2055813"/>
            <a:chExt cx="9394055" cy="2537243"/>
          </a:xfrm>
        </p:grpSpPr>
        <p:sp>
          <p:nvSpPr>
            <p:cNvPr id="9" name="Rectangle 8">
              <a:extLst>
                <a:ext uri="{FF2B5EF4-FFF2-40B4-BE49-F238E27FC236}">
                  <a16:creationId xmlns:a16="http://schemas.microsoft.com/office/drawing/2014/main" xmlns="" id="{57D383A5-9645-4128-B852-AE49A073E81E}"/>
                </a:ext>
              </a:extLst>
            </p:cNvPr>
            <p:cNvSpPr/>
            <p:nvPr/>
          </p:nvSpPr>
          <p:spPr>
            <a:xfrm>
              <a:off x="6501415" y="2055813"/>
              <a:ext cx="4380390" cy="2537243"/>
            </a:xfrm>
            <a:prstGeom prst="rect">
              <a:avLst/>
            </a:prstGeom>
            <a:solidFill>
              <a:srgbClr val="5977A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i="1" dirty="0">
                  <a:solidFill>
                    <a:schemeClr val="accent6">
                      <a:lumMod val="40000"/>
                      <a:lumOff val="60000"/>
                    </a:schemeClr>
                  </a:solidFill>
                  <a:effectLst>
                    <a:outerShdw blurRad="38100" dist="38100" dir="2700000" algn="tl">
                      <a:srgbClr val="000000">
                        <a:alpha val="43137"/>
                      </a:srgbClr>
                    </a:outerShdw>
                  </a:effectLst>
                </a:rPr>
                <a:t>Projection Method</a:t>
              </a:r>
              <a:endParaRPr lang="en-US" sz="1400" i="1" dirty="0">
                <a:solidFill>
                  <a:schemeClr val="accent6">
                    <a:lumMod val="40000"/>
                    <a:lumOff val="60000"/>
                  </a:schemeClr>
                </a:solidFill>
                <a:effectLst>
                  <a:outerShdw blurRad="38100" dist="38100" dir="2700000" algn="tl">
                    <a:srgbClr val="000000">
                      <a:alpha val="43137"/>
                    </a:srgbClr>
                  </a:outerShdw>
                </a:effectLst>
              </a:endParaRPr>
            </a:p>
          </p:txBody>
        </p:sp>
        <p:sp>
          <p:nvSpPr>
            <p:cNvPr id="10" name="Rectangle 9">
              <a:extLst>
                <a:ext uri="{FF2B5EF4-FFF2-40B4-BE49-F238E27FC236}">
                  <a16:creationId xmlns:a16="http://schemas.microsoft.com/office/drawing/2014/main" xmlns="" id="{1507CD90-BDF1-4C77-B85D-E5B57A48AA33}"/>
                </a:ext>
              </a:extLst>
            </p:cNvPr>
            <p:cNvSpPr/>
            <p:nvPr/>
          </p:nvSpPr>
          <p:spPr>
            <a:xfrm>
              <a:off x="1487750" y="2055813"/>
              <a:ext cx="4380390" cy="2537243"/>
            </a:xfrm>
            <a:prstGeom prst="rect">
              <a:avLst/>
            </a:prstGeom>
            <a:solidFill>
              <a:srgbClr val="5977A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i="1" dirty="0">
                  <a:solidFill>
                    <a:srgbClr val="F88484"/>
                  </a:solidFill>
                  <a:effectLst>
                    <a:outerShdw blurRad="38100" dist="38100" dir="2700000" algn="tl">
                      <a:srgbClr val="000000">
                        <a:alpha val="43137"/>
                      </a:srgbClr>
                    </a:outerShdw>
                  </a:effectLst>
                </a:rPr>
                <a:t>Accrual Method</a:t>
              </a:r>
            </a:p>
          </p:txBody>
        </p:sp>
        <p:grpSp>
          <p:nvGrpSpPr>
            <p:cNvPr id="15" name="Group 14">
              <a:extLst>
                <a:ext uri="{FF2B5EF4-FFF2-40B4-BE49-F238E27FC236}">
                  <a16:creationId xmlns:a16="http://schemas.microsoft.com/office/drawing/2014/main" xmlns="" id="{936FDF51-F1EA-4266-94E3-2B7ACB4C74CA}"/>
                </a:ext>
              </a:extLst>
            </p:cNvPr>
            <p:cNvGrpSpPr/>
            <p:nvPr/>
          </p:nvGrpSpPr>
          <p:grpSpPr>
            <a:xfrm>
              <a:off x="1816871" y="2622213"/>
              <a:ext cx="3719744" cy="1614551"/>
              <a:chOff x="1731146" y="4385568"/>
              <a:chExt cx="3719744" cy="1614551"/>
            </a:xfrm>
          </p:grpSpPr>
          <p:sp>
            <p:nvSpPr>
              <p:cNvPr id="11" name="Rectangle 10">
                <a:extLst>
                  <a:ext uri="{FF2B5EF4-FFF2-40B4-BE49-F238E27FC236}">
                    <a16:creationId xmlns:a16="http://schemas.microsoft.com/office/drawing/2014/main" xmlns="" id="{18E16493-6156-4BD4-8A66-03FFE546985B}"/>
                  </a:ext>
                </a:extLst>
              </p:cNvPr>
              <p:cNvSpPr/>
              <p:nvPr/>
            </p:nvSpPr>
            <p:spPr>
              <a:xfrm>
                <a:off x="1731146" y="4385568"/>
                <a:ext cx="1509204" cy="1614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Change in price since last reset date, plus any dividends or coupons in that period</a:t>
                </a:r>
              </a:p>
            </p:txBody>
          </p:sp>
          <p:sp>
            <p:nvSpPr>
              <p:cNvPr id="12" name="Rectangle 11">
                <a:extLst>
                  <a:ext uri="{FF2B5EF4-FFF2-40B4-BE49-F238E27FC236}">
                    <a16:creationId xmlns:a16="http://schemas.microsoft.com/office/drawing/2014/main" xmlns="" id="{6110BA63-317B-48C1-B573-5DEBCD977BCE}"/>
                  </a:ext>
                </a:extLst>
              </p:cNvPr>
              <p:cNvSpPr/>
              <p:nvPr/>
            </p:nvSpPr>
            <p:spPr>
              <a:xfrm>
                <a:off x="3941686" y="4385569"/>
                <a:ext cx="1509204" cy="1614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Accrued interest on financing leg</a:t>
                </a:r>
              </a:p>
            </p:txBody>
          </p:sp>
          <p:sp>
            <p:nvSpPr>
              <p:cNvPr id="14" name="Minus Sign 13">
                <a:extLst>
                  <a:ext uri="{FF2B5EF4-FFF2-40B4-BE49-F238E27FC236}">
                    <a16:creationId xmlns:a16="http://schemas.microsoft.com/office/drawing/2014/main" xmlns="" id="{3B3BE18B-BA78-4CDA-8812-E3244D71D55B}"/>
                  </a:ext>
                </a:extLst>
              </p:cNvPr>
              <p:cNvSpPr/>
              <p:nvPr/>
            </p:nvSpPr>
            <p:spPr>
              <a:xfrm>
                <a:off x="3395709" y="5008177"/>
                <a:ext cx="390617" cy="369332"/>
              </a:xfrm>
              <a:prstGeom prst="mathMinus">
                <a:avLst/>
              </a:prstGeom>
              <a:solidFill>
                <a:srgbClr val="F07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xmlns="" id="{5C5BA15F-8503-49D1-8450-1D380D72ACB1}"/>
                </a:ext>
              </a:extLst>
            </p:cNvPr>
            <p:cNvSpPr txBox="1"/>
            <p:nvPr/>
          </p:nvSpPr>
          <p:spPr>
            <a:xfrm>
              <a:off x="6641469" y="2622213"/>
              <a:ext cx="4100282" cy="1477328"/>
            </a:xfrm>
            <a:prstGeom prst="rect">
              <a:avLst/>
            </a:prstGeom>
            <a:noFill/>
          </p:spPr>
          <p:txBody>
            <a:bodyPr wrap="square" rtlCol="0">
              <a:spAutoFit/>
            </a:bodyPr>
            <a:lstStyle/>
            <a:p>
              <a:pPr marL="342900" indent="-342900">
                <a:buFont typeface="+mj-lt"/>
                <a:buAutoNum type="arabicPeriod"/>
              </a:pPr>
              <a:r>
                <a:rPr lang="en-US" dirty="0">
                  <a:solidFill>
                    <a:schemeClr val="bg1"/>
                  </a:solidFill>
                </a:rPr>
                <a:t>Project cashflows on both legs using appropriate financing rates</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Discount cashflows on both legs using appropriate financing rates</a:t>
              </a:r>
            </a:p>
          </p:txBody>
        </p:sp>
      </p:grpSp>
    </p:spTree>
    <p:extLst>
      <p:ext uri="{BB962C8B-B14F-4D97-AF65-F5344CB8AC3E}">
        <p14:creationId xmlns:p14="http://schemas.microsoft.com/office/powerpoint/2010/main" val="3169414511"/>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F03DC6-8E5C-4B11-BF00-F8BC57A27770}"/>
              </a:ext>
            </a:extLst>
          </p:cNvPr>
          <p:cNvSpPr>
            <a:spLocks noGrp="1"/>
          </p:cNvSpPr>
          <p:nvPr>
            <p:ph type="title"/>
          </p:nvPr>
        </p:nvSpPr>
        <p:spPr/>
        <p:txBody>
          <a:bodyPr/>
          <a:lstStyle/>
          <a:p>
            <a:r>
              <a:rPr lang="en-US" b="1" dirty="0">
                <a:latin typeface="+mn-lt"/>
              </a:rPr>
              <a:t>Product Comparison</a:t>
            </a:r>
          </a:p>
        </p:txBody>
      </p:sp>
      <p:sp>
        <p:nvSpPr>
          <p:cNvPr id="3" name="Content Placeholder 2">
            <a:extLst>
              <a:ext uri="{FF2B5EF4-FFF2-40B4-BE49-F238E27FC236}">
                <a16:creationId xmlns:a16="http://schemas.microsoft.com/office/drawing/2014/main" xmlns="" id="{6D1E56B1-D656-437A-B5EF-50EBB03F6FC9}"/>
              </a:ext>
            </a:extLst>
          </p:cNvPr>
          <p:cNvSpPr>
            <a:spLocks noGrp="1"/>
          </p:cNvSpPr>
          <p:nvPr>
            <p:ph idx="1"/>
          </p:nvPr>
        </p:nvSpPr>
        <p:spPr/>
        <p:txBody>
          <a:bodyPr numCol="2">
            <a:normAutofit/>
          </a:bodyPr>
          <a:lstStyle/>
          <a:p>
            <a:pPr marL="0" indent="0">
              <a:buNone/>
            </a:pPr>
            <a:r>
              <a:rPr lang="en-US" sz="1600" b="1" dirty="0"/>
              <a:t>Asset in the Cash Market</a:t>
            </a:r>
          </a:p>
          <a:p>
            <a:pPr lvl="1"/>
            <a:r>
              <a:rPr lang="en-US" sz="1200" dirty="0"/>
              <a:t>Requires large capital outlay</a:t>
            </a:r>
          </a:p>
          <a:p>
            <a:pPr lvl="1"/>
            <a:r>
              <a:rPr lang="en-US" sz="1200" dirty="0"/>
              <a:t>Asset is recorded on the balance sheet</a:t>
            </a:r>
          </a:p>
          <a:p>
            <a:pPr lvl="1"/>
            <a:r>
              <a:rPr lang="en-US" sz="1200" dirty="0"/>
              <a:t>May be less liquid</a:t>
            </a:r>
          </a:p>
          <a:p>
            <a:pPr lvl="1"/>
            <a:endParaRPr lang="en-US" sz="1200" b="1" dirty="0"/>
          </a:p>
          <a:p>
            <a:pPr marL="0" indent="0">
              <a:buNone/>
            </a:pPr>
            <a:r>
              <a:rPr lang="en-US" sz="1600" b="1" dirty="0"/>
              <a:t>Forwards &amp; Futures</a:t>
            </a:r>
          </a:p>
          <a:p>
            <a:pPr lvl="1"/>
            <a:r>
              <a:rPr lang="en-US" sz="1200" dirty="0"/>
              <a:t>Single payment</a:t>
            </a:r>
          </a:p>
          <a:p>
            <a:pPr lvl="1"/>
            <a:r>
              <a:rPr lang="en-US" sz="1200" dirty="0"/>
              <a:t>Do not fully</a:t>
            </a:r>
            <a:r>
              <a:rPr lang="en-US" sz="1200" i="1" dirty="0"/>
              <a:t> </a:t>
            </a:r>
            <a:r>
              <a:rPr lang="en-US" sz="1200" dirty="0"/>
              <a:t> account for income</a:t>
            </a:r>
          </a:p>
          <a:p>
            <a:pPr lvl="1"/>
            <a:endParaRPr lang="en-US" sz="1200" dirty="0"/>
          </a:p>
          <a:p>
            <a:pPr marL="0" indent="0">
              <a:buNone/>
            </a:pPr>
            <a:r>
              <a:rPr lang="en-US" sz="1600" b="1" dirty="0"/>
              <a:t>IRS &amp; CDS</a:t>
            </a:r>
          </a:p>
          <a:p>
            <a:pPr lvl="1"/>
            <a:r>
              <a:rPr lang="en-US" sz="1200" dirty="0"/>
              <a:t>Hedge only one risk factor</a:t>
            </a:r>
          </a:p>
          <a:p>
            <a:pPr lvl="1"/>
            <a:r>
              <a:rPr lang="en-US" sz="1200" dirty="0"/>
              <a:t>CDS contains CDS basis risk</a:t>
            </a:r>
          </a:p>
          <a:p>
            <a:pPr lvl="1"/>
            <a:endParaRPr lang="en-US" sz="1200" b="1" dirty="0"/>
          </a:p>
          <a:p>
            <a:pPr marL="0" indent="0">
              <a:buNone/>
            </a:pPr>
            <a:r>
              <a:rPr lang="en-US" sz="1600" b="1" dirty="0"/>
              <a:t>TRS Clearing</a:t>
            </a:r>
          </a:p>
          <a:p>
            <a:pPr lvl="1"/>
            <a:r>
              <a:rPr lang="en-US" sz="1200" dirty="0"/>
              <a:t>Not a cleared product</a:t>
            </a:r>
          </a:p>
          <a:p>
            <a:pPr lvl="1"/>
            <a:r>
              <a:rPr lang="en-US" sz="1200" dirty="0"/>
              <a:t>SEFs only list index TRS</a:t>
            </a:r>
          </a:p>
          <a:p>
            <a:pPr lvl="1"/>
            <a:r>
              <a:rPr lang="en-US" sz="1200" dirty="0"/>
              <a:t>Subject to valuation adjustments (XVA)</a:t>
            </a:r>
          </a:p>
          <a:p>
            <a:pPr marL="0" indent="0">
              <a:buNone/>
            </a:pPr>
            <a:r>
              <a:rPr lang="en-US" sz="1600" b="1" dirty="0"/>
              <a:t>Collateral</a:t>
            </a:r>
          </a:p>
          <a:p>
            <a:r>
              <a:rPr lang="en-US" sz="1200" dirty="0"/>
              <a:t>Subject to bilateral margining</a:t>
            </a:r>
          </a:p>
          <a:p>
            <a:r>
              <a:rPr lang="en-US" sz="1200" dirty="0"/>
              <a:t>Need to have a method of tracking collateral </a:t>
            </a:r>
          </a:p>
          <a:p>
            <a:endParaRPr lang="en-US" sz="1200" b="1" dirty="0"/>
          </a:p>
          <a:p>
            <a:pPr marL="0" indent="0">
              <a:buNone/>
            </a:pPr>
            <a:r>
              <a:rPr lang="en-US" sz="1200" b="1" dirty="0"/>
              <a:t>Variation Margin</a:t>
            </a:r>
          </a:p>
          <a:p>
            <a:pPr lvl="1"/>
            <a:r>
              <a:rPr lang="en-US" sz="1100" dirty="0"/>
              <a:t>Current exposure</a:t>
            </a:r>
          </a:p>
          <a:p>
            <a:pPr lvl="1"/>
            <a:endParaRPr lang="en-US" sz="1100" dirty="0"/>
          </a:p>
          <a:p>
            <a:pPr marL="0" indent="0">
              <a:buNone/>
            </a:pPr>
            <a:r>
              <a:rPr lang="en-US" sz="1200" b="1" dirty="0"/>
              <a:t>Independent Amount (non regulatory)</a:t>
            </a:r>
          </a:p>
          <a:p>
            <a:pPr lvl="1"/>
            <a:r>
              <a:rPr lang="en-US" sz="1100" dirty="0"/>
              <a:t>Fixed amount</a:t>
            </a:r>
          </a:p>
          <a:p>
            <a:pPr lvl="1"/>
            <a:r>
              <a:rPr lang="en-US" sz="1100" dirty="0"/>
              <a:t>May be greater than normal due to illiquidity</a:t>
            </a:r>
          </a:p>
          <a:p>
            <a:pPr lvl="1"/>
            <a:endParaRPr lang="en-US" sz="1100" dirty="0"/>
          </a:p>
          <a:p>
            <a:pPr marL="0" indent="0">
              <a:buNone/>
            </a:pPr>
            <a:r>
              <a:rPr lang="en-US" sz="1200" b="1" dirty="0"/>
              <a:t>Initial Margin (regulatory)</a:t>
            </a:r>
          </a:p>
          <a:p>
            <a:pPr lvl="1"/>
            <a:r>
              <a:rPr lang="en-US" sz="1100" dirty="0"/>
              <a:t>Historical VaR, ISDA SIMM, or grid (schedule)</a:t>
            </a:r>
          </a:p>
        </p:txBody>
      </p:sp>
      <p:sp>
        <p:nvSpPr>
          <p:cNvPr id="4" name="Rectangle 4">
            <a:extLst>
              <a:ext uri="{FF2B5EF4-FFF2-40B4-BE49-F238E27FC236}">
                <a16:creationId xmlns:a16="http://schemas.microsoft.com/office/drawing/2014/main" xmlns="" id="{929C40E5-9B4E-4F93-A70B-CC5CF591E75F}"/>
              </a:ext>
            </a:extLst>
          </p:cNvPr>
          <p:cNvSpPr/>
          <p:nvPr/>
        </p:nvSpPr>
        <p:spPr>
          <a:xfrm>
            <a:off x="9342783" y="0"/>
            <a:ext cx="2849217" cy="1319275"/>
          </a:xfrm>
          <a:custGeom>
            <a:avLst/>
            <a:gdLst>
              <a:gd name="connsiteX0" fmla="*/ 0 w 2431774"/>
              <a:gd name="connsiteY0" fmla="*/ 0 h 2431774"/>
              <a:gd name="connsiteX1" fmla="*/ 2431774 w 2431774"/>
              <a:gd name="connsiteY1" fmla="*/ 0 h 2431774"/>
              <a:gd name="connsiteX2" fmla="*/ 2431774 w 2431774"/>
              <a:gd name="connsiteY2" fmla="*/ 2431774 h 2431774"/>
              <a:gd name="connsiteX3" fmla="*/ 0 w 2431774"/>
              <a:gd name="connsiteY3" fmla="*/ 2431774 h 2431774"/>
              <a:gd name="connsiteX4" fmla="*/ 0 w 2431774"/>
              <a:gd name="connsiteY4" fmla="*/ 0 h 2431774"/>
              <a:gd name="connsiteX0" fmla="*/ 0 w 2431774"/>
              <a:gd name="connsiteY0" fmla="*/ 0 h 2431774"/>
              <a:gd name="connsiteX1" fmla="*/ 2431774 w 2431774"/>
              <a:gd name="connsiteY1" fmla="*/ 0 h 2431774"/>
              <a:gd name="connsiteX2" fmla="*/ 2431774 w 2431774"/>
              <a:gd name="connsiteY2" fmla="*/ 2431774 h 2431774"/>
              <a:gd name="connsiteX3" fmla="*/ 0 w 2431774"/>
              <a:gd name="connsiteY3" fmla="*/ 0 h 2431774"/>
              <a:gd name="connsiteX0" fmla="*/ 0 w 2431774"/>
              <a:gd name="connsiteY0" fmla="*/ 0 h 2103783"/>
              <a:gd name="connsiteX1" fmla="*/ 2431774 w 2431774"/>
              <a:gd name="connsiteY1" fmla="*/ 0 h 2103783"/>
              <a:gd name="connsiteX2" fmla="*/ 2431774 w 2431774"/>
              <a:gd name="connsiteY2" fmla="*/ 2103783 h 2103783"/>
              <a:gd name="connsiteX3" fmla="*/ 0 w 2431774"/>
              <a:gd name="connsiteY3" fmla="*/ 0 h 2103783"/>
            </a:gdLst>
            <a:ahLst/>
            <a:cxnLst>
              <a:cxn ang="0">
                <a:pos x="connsiteX0" y="connsiteY0"/>
              </a:cxn>
              <a:cxn ang="0">
                <a:pos x="connsiteX1" y="connsiteY1"/>
              </a:cxn>
              <a:cxn ang="0">
                <a:pos x="connsiteX2" y="connsiteY2"/>
              </a:cxn>
              <a:cxn ang="0">
                <a:pos x="connsiteX3" y="connsiteY3"/>
              </a:cxn>
            </a:cxnLst>
            <a:rect l="l" t="t" r="r" b="b"/>
            <a:pathLst>
              <a:path w="2431774" h="2103783">
                <a:moveTo>
                  <a:pt x="0" y="0"/>
                </a:moveTo>
                <a:lnTo>
                  <a:pt x="2431774" y="0"/>
                </a:lnTo>
                <a:lnTo>
                  <a:pt x="2431774" y="2103783"/>
                </a:lnTo>
                <a:lnTo>
                  <a:pt x="0" y="0"/>
                </a:lnTo>
                <a:close/>
              </a:path>
            </a:pathLst>
          </a:custGeom>
          <a:solidFill>
            <a:schemeClr val="accent1">
              <a:lumMod val="75000"/>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5">
            <a:extLst>
              <a:ext uri="{FF2B5EF4-FFF2-40B4-BE49-F238E27FC236}">
                <a16:creationId xmlns:a16="http://schemas.microsoft.com/office/drawing/2014/main" xmlns="" id="{461C82E4-4677-424F-B7C5-8E0CCA711C3A}"/>
              </a:ext>
            </a:extLst>
          </p:cNvPr>
          <p:cNvSpPr/>
          <p:nvPr/>
        </p:nvSpPr>
        <p:spPr>
          <a:xfrm>
            <a:off x="9574032" y="-1"/>
            <a:ext cx="2617968" cy="492147"/>
          </a:xfrm>
          <a:custGeom>
            <a:avLst/>
            <a:gdLst>
              <a:gd name="connsiteX0" fmla="*/ 0 w 1202635"/>
              <a:gd name="connsiteY0" fmla="*/ 0 h 1202635"/>
              <a:gd name="connsiteX1" fmla="*/ 1202635 w 1202635"/>
              <a:gd name="connsiteY1" fmla="*/ 0 h 1202635"/>
              <a:gd name="connsiteX2" fmla="*/ 1202635 w 1202635"/>
              <a:gd name="connsiteY2" fmla="*/ 1202635 h 1202635"/>
              <a:gd name="connsiteX3" fmla="*/ 0 w 1202635"/>
              <a:gd name="connsiteY3" fmla="*/ 1202635 h 1202635"/>
              <a:gd name="connsiteX4" fmla="*/ 0 w 1202635"/>
              <a:gd name="connsiteY4" fmla="*/ 0 h 1202635"/>
              <a:gd name="connsiteX0" fmla="*/ 0 w 1202635"/>
              <a:gd name="connsiteY0" fmla="*/ 0 h 1202635"/>
              <a:gd name="connsiteX1" fmla="*/ 1202635 w 1202635"/>
              <a:gd name="connsiteY1" fmla="*/ 0 h 1202635"/>
              <a:gd name="connsiteX2" fmla="*/ 1202635 w 1202635"/>
              <a:gd name="connsiteY2" fmla="*/ 1202635 h 1202635"/>
              <a:gd name="connsiteX3" fmla="*/ 0 w 1202635"/>
              <a:gd name="connsiteY3" fmla="*/ 0 h 1202635"/>
              <a:gd name="connsiteX0" fmla="*/ 0 w 1202635"/>
              <a:gd name="connsiteY0" fmla="*/ 0 h 805070"/>
              <a:gd name="connsiteX1" fmla="*/ 1202635 w 1202635"/>
              <a:gd name="connsiteY1" fmla="*/ 0 h 805070"/>
              <a:gd name="connsiteX2" fmla="*/ 1202635 w 1202635"/>
              <a:gd name="connsiteY2" fmla="*/ 805070 h 805070"/>
              <a:gd name="connsiteX3" fmla="*/ 0 w 1202635"/>
              <a:gd name="connsiteY3" fmla="*/ 0 h 805070"/>
              <a:gd name="connsiteX0" fmla="*/ 0 w 2246243"/>
              <a:gd name="connsiteY0" fmla="*/ 0 h 805070"/>
              <a:gd name="connsiteX1" fmla="*/ 2246243 w 2246243"/>
              <a:gd name="connsiteY1" fmla="*/ 0 h 805070"/>
              <a:gd name="connsiteX2" fmla="*/ 2246243 w 2246243"/>
              <a:gd name="connsiteY2" fmla="*/ 805070 h 805070"/>
              <a:gd name="connsiteX3" fmla="*/ 0 w 2246243"/>
              <a:gd name="connsiteY3" fmla="*/ 0 h 805070"/>
            </a:gdLst>
            <a:ahLst/>
            <a:cxnLst>
              <a:cxn ang="0">
                <a:pos x="connsiteX0" y="connsiteY0"/>
              </a:cxn>
              <a:cxn ang="0">
                <a:pos x="connsiteX1" y="connsiteY1"/>
              </a:cxn>
              <a:cxn ang="0">
                <a:pos x="connsiteX2" y="connsiteY2"/>
              </a:cxn>
              <a:cxn ang="0">
                <a:pos x="connsiteX3" y="connsiteY3"/>
              </a:cxn>
            </a:cxnLst>
            <a:rect l="l" t="t" r="r" b="b"/>
            <a:pathLst>
              <a:path w="2246243" h="805070">
                <a:moveTo>
                  <a:pt x="0" y="0"/>
                </a:moveTo>
                <a:lnTo>
                  <a:pt x="2246243" y="0"/>
                </a:lnTo>
                <a:lnTo>
                  <a:pt x="2246243" y="805070"/>
                </a:ln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8EB6F2BA-91BF-4343-9E30-5457DD264C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0" y="6000120"/>
            <a:ext cx="691230" cy="683193"/>
          </a:xfrm>
          <a:prstGeom prst="rect">
            <a:avLst/>
          </a:prstGeom>
        </p:spPr>
      </p:pic>
    </p:spTree>
    <p:extLst>
      <p:ext uri="{BB962C8B-B14F-4D97-AF65-F5344CB8AC3E}">
        <p14:creationId xmlns:p14="http://schemas.microsoft.com/office/powerpoint/2010/main" val="38052007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1103</TotalTime>
  <Words>607</Words>
  <Application>Microsoft Office PowerPoint</Application>
  <PresentationFormat>Widescreen</PresentationFormat>
  <Paragraphs>169</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Cambria Math</vt:lpstr>
      <vt:lpstr>Garamond</vt:lpstr>
      <vt:lpstr>Times New Roman</vt:lpstr>
      <vt:lpstr>Office Theme</vt:lpstr>
      <vt:lpstr>PowerPoint Presentation</vt:lpstr>
      <vt:lpstr>PowerPoint Presentation</vt:lpstr>
      <vt:lpstr>Total Return Swaps . How Investors Can Use Them to Boost Returns </vt:lpstr>
      <vt:lpstr>PowerPoint Presentation</vt:lpstr>
      <vt:lpstr>Mechanics</vt:lpstr>
      <vt:lpstr>Return Structures</vt:lpstr>
      <vt:lpstr>Notional Structures</vt:lpstr>
      <vt:lpstr>Valuation</vt:lpstr>
      <vt:lpstr>Product Comparison</vt:lpstr>
      <vt:lpstr>Methods to Shape Returns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Bobby</dc:creator>
  <cp:lastModifiedBy>Britt</cp:lastModifiedBy>
  <cp:revision>153</cp:revision>
  <dcterms:created xsi:type="dcterms:W3CDTF">2019-01-18T15:02:05Z</dcterms:created>
  <dcterms:modified xsi:type="dcterms:W3CDTF">2019-01-29T03:12:53Z</dcterms:modified>
</cp:coreProperties>
</file>